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1.jpg" ContentType="image/jpeg"/>
  <Override PartName="/ppt/media/image12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22.jp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24.jpg" ContentType="image/jpe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9" r:id="rId2"/>
    <p:sldId id="260" r:id="rId3"/>
    <p:sldId id="262" r:id="rId4"/>
    <p:sldId id="326" r:id="rId5"/>
    <p:sldId id="327" r:id="rId6"/>
    <p:sldId id="328" r:id="rId7"/>
    <p:sldId id="379" r:id="rId8"/>
    <p:sldId id="380" r:id="rId9"/>
    <p:sldId id="381" r:id="rId10"/>
    <p:sldId id="382" r:id="rId11"/>
    <p:sldId id="383" r:id="rId12"/>
    <p:sldId id="38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33" r:id="rId22"/>
    <p:sldId id="386" r:id="rId23"/>
    <p:sldId id="375" r:id="rId24"/>
    <p:sldId id="376" r:id="rId25"/>
    <p:sldId id="337" r:id="rId26"/>
    <p:sldId id="277" r:id="rId27"/>
    <p:sldId id="283" r:id="rId28"/>
    <p:sldId id="302" r:id="rId29"/>
    <p:sldId id="276" r:id="rId30"/>
    <p:sldId id="357" r:id="rId31"/>
    <p:sldId id="358" r:id="rId32"/>
    <p:sldId id="285" r:id="rId33"/>
    <p:sldId id="303" r:id="rId34"/>
    <p:sldId id="291" r:id="rId35"/>
    <p:sldId id="304" r:id="rId36"/>
    <p:sldId id="292" r:id="rId37"/>
    <p:sldId id="325" r:id="rId38"/>
    <p:sldId id="281" r:id="rId39"/>
    <p:sldId id="300" r:id="rId40"/>
    <p:sldId id="387" r:id="rId41"/>
    <p:sldId id="388" r:id="rId42"/>
    <p:sldId id="389" r:id="rId43"/>
    <p:sldId id="390" r:id="rId44"/>
    <p:sldId id="338" r:id="rId45"/>
    <p:sldId id="280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0"/>
    <p:restoredTop sz="94648"/>
  </p:normalViewPr>
  <p:slideViewPr>
    <p:cSldViewPr snapToGrid="0" snapToObjects="1">
      <p:cViewPr varScale="1">
        <p:scale>
          <a:sx n="82" d="100"/>
          <a:sy n="82" d="100"/>
        </p:scale>
        <p:origin x="6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Predicted accuracy 
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工作表1!$A$2:$A$6</c:f>
              <c:strCache>
                <c:ptCount val="5"/>
                <c:pt idx="0">
                  <c:v>RF</c:v>
                </c:pt>
                <c:pt idx="1">
                  <c:v>XGboost</c:v>
                </c:pt>
                <c:pt idx="2">
                  <c:v>SVM</c:v>
                </c:pt>
                <c:pt idx="3">
                  <c:v>GLM(GLasso)</c:v>
                </c:pt>
                <c:pt idx="4">
                  <c:v>GLM(Lasso)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0.91900000000000004</c:v>
                </c:pt>
                <c:pt idx="1">
                  <c:v>0.90839999999999999</c:v>
                </c:pt>
                <c:pt idx="2">
                  <c:v>0.91</c:v>
                </c:pt>
                <c:pt idx="3">
                  <c:v>0.90980000000000005</c:v>
                </c:pt>
                <c:pt idx="4">
                  <c:v>0.91059999999999997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F8-4C68-BF16-BE6A9521F15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AUC</c:v>
                </c:pt>
              </c:strCache>
            </c:strRef>
          </c:tx>
          <c:spPr>
            <a:solidFill>
              <a:schemeClr val="accent2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工作表1!$A$2:$A$6</c:f>
              <c:strCache>
                <c:ptCount val="5"/>
                <c:pt idx="0">
                  <c:v>RF</c:v>
                </c:pt>
                <c:pt idx="1">
                  <c:v>XGboost</c:v>
                </c:pt>
                <c:pt idx="2">
                  <c:v>SVM</c:v>
                </c:pt>
                <c:pt idx="3">
                  <c:v>GLM(GLasso)</c:v>
                </c:pt>
                <c:pt idx="4">
                  <c:v>GLM(Lasso)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0.97750000000000004</c:v>
                </c:pt>
                <c:pt idx="1">
                  <c:v>0.97250000000000003</c:v>
                </c:pt>
                <c:pt idx="2">
                  <c:v>0.95709999999999995</c:v>
                </c:pt>
                <c:pt idx="3">
                  <c:v>0.96040000000000003</c:v>
                </c:pt>
                <c:pt idx="4">
                  <c:v>0.95709999999999995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F8-4C68-BF16-BE6A9521F15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axId val="1539577296"/>
        <c:axId val="-781049568"/>
      </c:barChart>
      <c:catAx>
        <c:axId val="15395772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781049568"/>
        <c:crosses val="autoZero"/>
        <c:auto val="1"/>
        <c:lblAlgn val="ctr"/>
        <c:lblOffset val="100"/>
        <c:noMultiLvlLbl val="0"/>
      </c:catAx>
      <c:valAx>
        <c:axId val="-7810495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noFill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39577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28BE2-A201-466C-80B9-31017C27C7EF}" type="datetimeFigureOut">
              <a:rPr lang="zh-TW" altLang="en-US" smtClean="0"/>
              <a:t>2018/9/24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EF352-75E6-4E0D-A23E-E16DBF9EF8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310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遊戲開始時</a:t>
            </a:r>
            <a:r>
              <a:rPr lang="en-US" altLang="zh-TW" dirty="0"/>
              <a:t>,</a:t>
            </a:r>
            <a:r>
              <a:rPr lang="zh-TW" altLang="en-US" dirty="0"/>
              <a:t>所有玩家操控的英雄都是</a:t>
            </a:r>
            <a:r>
              <a:rPr lang="en-US" altLang="zh-TW" dirty="0"/>
              <a:t>1</a:t>
            </a:r>
            <a:r>
              <a:rPr lang="zh-TW" altLang="en-US" dirty="0"/>
              <a:t>級，透過打小兵、破塔以及擊殺敵方玩家升級，英雄的能力值會提升，進而可以在戰場上殺敵更順暢。而在整個地圖上的兵力分配也相當重要，因為起初大家的能力值都不強，無法輕易破塔且敵人也不會比自己要牆上許多，所以通常採取分路進攻或防守，有時面對克制自己能力的英雄，必須與夥伴通力合作，所以可以透過誘敵的方式設下埋伏把敵人各個擊破，利用敵人死亡之後重生時間的空檔，再集中兵力進攻權力破塔以致主堡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690B5-DC0E-45AD-8CEF-D77E246FD81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6653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EF352-75E6-4E0D-A23E-E16DBF9EF8F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7187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EF352-75E6-4E0D-A23E-E16DBF9EF8F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257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EF352-75E6-4E0D-A23E-E16DBF9EF8F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412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EF352-75E6-4E0D-A23E-E16DBF9EF8F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114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EF352-75E6-4E0D-A23E-E16DBF9EF8F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148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EF352-75E6-4E0D-A23E-E16DBF9EF8F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234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EF352-75E6-4E0D-A23E-E16DBF9EF8F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717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EF352-75E6-4E0D-A23E-E16DBF9EF8F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7061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EF352-75E6-4E0D-A23E-E16DBF9EF8F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361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EF352-75E6-4E0D-A23E-E16DBF9EF8F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605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690B5-DC0E-45AD-8CEF-D77E246FD81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625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EF352-75E6-4E0D-A23E-E16DBF9EF8FA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0667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EF352-75E6-4E0D-A23E-E16DBF9EF8FA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0959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EF352-75E6-4E0D-A23E-E16DBF9EF8FA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93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EF352-75E6-4E0D-A23E-E16DBF9EF8FA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943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EF352-75E6-4E0D-A23E-E16DBF9EF8FA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317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EF352-75E6-4E0D-A23E-E16DBF9EF8FA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164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EF352-75E6-4E0D-A23E-E16DBF9EF8FA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39716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EF352-75E6-4E0D-A23E-E16DBF9EF8FA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0032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前</a:t>
            </a:r>
            <a:r>
              <a:rPr lang="en-US" altLang="zh-TW" dirty="0"/>
              <a:t>22</a:t>
            </a:r>
            <a:r>
              <a:rPr lang="zh-TW" altLang="en-US" dirty="0"/>
              <a:t>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690B5-DC0E-45AD-8CEF-D77E246FD81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909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2690B5-DC0E-45AD-8CEF-D77E246FD81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283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2690B5-DC0E-45AD-8CEF-D77E246FD81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352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2690B5-DC0E-45AD-8CEF-D77E246FD81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572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2690B5-DC0E-45AD-8CEF-D77E246FD81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90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2690B5-DC0E-45AD-8CEF-D77E246FD81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573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EF352-75E6-4E0D-A23E-E16DBF9EF8F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37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  <p:sp>
        <p:nvSpPr>
          <p:cNvPr id="18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818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49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8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Century Gothic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 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如有建议请联系 </a:t>
            </a:r>
            <a:r>
              <a:rPr lang="zh-CN" altLang="en-US" sz="1333" dirty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0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6" r:id="rId3"/>
    <p:sldLayoutId id="2147483657" r:id="rId4"/>
    <p:sldLayoutId id="2147483655" r:id="rId5"/>
    <p:sldLayoutId id="2147483651" r:id="rId6"/>
    <p:sldLayoutId id="2147483652" r:id="rId7"/>
    <p:sldLayoutId id="2147483653" r:id="rId8"/>
    <p:sldLayoutId id="214748365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2900974" y="950845"/>
            <a:ext cx="5995833" cy="34550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2980908" y="1083195"/>
            <a:ext cx="5810293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600" b="1" dirty="0">
                <a:solidFill>
                  <a:schemeClr val="bg1"/>
                </a:solidFill>
              </a:rPr>
              <a:t>Categorical Data Analysis</a:t>
            </a:r>
            <a:endParaRPr kumimoji="1" lang="zh-CN" altLang="en-US" sz="6600" b="1" dirty="0">
              <a:solidFill>
                <a:schemeClr val="bg1"/>
              </a:solidFill>
            </a:endParaRPr>
          </a:p>
        </p:txBody>
      </p:sp>
      <p:grpSp>
        <p:nvGrpSpPr>
          <p:cNvPr id="119" name="组 118"/>
          <p:cNvGrpSpPr/>
          <p:nvPr/>
        </p:nvGrpSpPr>
        <p:grpSpPr>
          <a:xfrm>
            <a:off x="7930655" y="102391"/>
            <a:ext cx="4126875" cy="3230494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9313684" y="2682701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1" name="文本框 130"/>
          <p:cNvSpPr txBox="1"/>
          <p:nvPr/>
        </p:nvSpPr>
        <p:spPr>
          <a:xfrm>
            <a:off x="2967038" y="5281573"/>
            <a:ext cx="5557539" cy="6822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kumimoji="1" lang="zh-TW" altLang="en-US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組員 </a:t>
            </a:r>
            <a:r>
              <a:rPr kumimoji="1" lang="en-US" altLang="zh-TW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kumimoji="1" lang="zh-TW" altLang="en-US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張家豪、曾立豪、李國宏</a:t>
            </a:r>
            <a:endParaRPr kumimoji="1" lang="en-US" altLang="zh-TW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>
              <a:lnSpc>
                <a:spcPts val="2300"/>
              </a:lnSpc>
            </a:pPr>
            <a:r>
              <a:rPr kumimoji="1" lang="zh-TW" altLang="en-US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巫健豪、曹詠勛 </a:t>
            </a:r>
            <a:endParaRPr kumimoji="1" lang="zh-CN" altLang="en-US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279571" y="4163078"/>
            <a:ext cx="3183666" cy="2534754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1483922" y="2481519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8030795" y="5530811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8" name="文本框 115"/>
          <p:cNvSpPr txBox="1"/>
          <p:nvPr/>
        </p:nvSpPr>
        <p:spPr>
          <a:xfrm>
            <a:off x="3031213" y="3239093"/>
            <a:ext cx="5810293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600" b="1" dirty="0">
                <a:solidFill>
                  <a:schemeClr val="bg1"/>
                </a:solidFill>
              </a:rPr>
              <a:t>Final Project</a:t>
            </a:r>
            <a:endParaRPr kumimoji="1" lang="zh-CN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11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探索資料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872661" y="922272"/>
            <a:ext cx="2949462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Summary Plot by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ggpairs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 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041" y="1078787"/>
            <a:ext cx="7823577" cy="5388796"/>
          </a:xfrm>
          <a:prstGeom prst="rect">
            <a:avLst/>
          </a:prstGeom>
        </p:spPr>
      </p:pic>
      <p:sp>
        <p:nvSpPr>
          <p:cNvPr id="31" name="文本框 86"/>
          <p:cNvSpPr txBox="1"/>
          <p:nvPr/>
        </p:nvSpPr>
        <p:spPr>
          <a:xfrm>
            <a:off x="769918" y="1355241"/>
            <a:ext cx="2939053" cy="5490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We exclude the players' champions, banned champions of two teams. </a:t>
            </a:r>
          </a:p>
        </p:txBody>
      </p:sp>
      <p:sp>
        <p:nvSpPr>
          <p:cNvPr id="32" name="文本框 86"/>
          <p:cNvSpPr txBox="1"/>
          <p:nvPr/>
        </p:nvSpPr>
        <p:spPr>
          <a:xfrm>
            <a:off x="759320" y="2254038"/>
            <a:ext cx="2939053" cy="5490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The result shows pairwise relations for the remaining 18 variables.</a:t>
            </a:r>
          </a:p>
        </p:txBody>
      </p:sp>
      <p:sp>
        <p:nvSpPr>
          <p:cNvPr id="33" name="文本框 86"/>
          <p:cNvSpPr txBox="1"/>
          <p:nvPr/>
        </p:nvSpPr>
        <p:spPr>
          <a:xfrm>
            <a:off x="759319" y="2912514"/>
            <a:ext cx="2939053" cy="5724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Variables of interest are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towerKills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 and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inhibitorKills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 (marked by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red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).</a:t>
            </a:r>
          </a:p>
        </p:txBody>
      </p:sp>
      <p:sp>
        <p:nvSpPr>
          <p:cNvPr id="34" name="矩形 33"/>
          <p:cNvSpPr/>
          <p:nvPr/>
        </p:nvSpPr>
        <p:spPr>
          <a:xfrm>
            <a:off x="7460325" y="1078788"/>
            <a:ext cx="815285" cy="496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472347" y="1078786"/>
            <a:ext cx="815285" cy="496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04" y="1964430"/>
            <a:ext cx="5092839" cy="361750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"/>
          <a:stretch/>
        </p:blipFill>
        <p:spPr>
          <a:xfrm>
            <a:off x="6267651" y="1962725"/>
            <a:ext cx="5045073" cy="3638686"/>
          </a:xfrm>
          <a:prstGeom prst="rect">
            <a:avLst/>
          </a:prstGeom>
        </p:spPr>
      </p:pic>
      <p:sp>
        <p:nvSpPr>
          <p:cNvPr id="36" name="文本框 86"/>
          <p:cNvSpPr txBox="1"/>
          <p:nvPr/>
        </p:nvSpPr>
        <p:spPr>
          <a:xfrm>
            <a:off x="769918" y="1355804"/>
            <a:ext cx="4829498" cy="3323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A win is determined heavily by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towerKills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 and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inhibitorKills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333509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2" grpId="0"/>
      <p:bldP spid="33" grpId="0"/>
      <p:bldP spid="34" grpId="0" animBg="1"/>
      <p:bldP spid="34" grpId="1" animBg="1"/>
      <p:bldP spid="35" grpId="0" animBg="1"/>
      <p:bldP spid="35" grpId="1" animBg="1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探索資料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872661" y="922272"/>
            <a:ext cx="2722412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Corrplot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 for 18 Variables</a:t>
            </a:r>
          </a:p>
        </p:txBody>
      </p:sp>
      <p:sp>
        <p:nvSpPr>
          <p:cNvPr id="31" name="文本框 86"/>
          <p:cNvSpPr txBox="1"/>
          <p:nvPr/>
        </p:nvSpPr>
        <p:spPr>
          <a:xfrm>
            <a:off x="769918" y="1355241"/>
            <a:ext cx="2939053" cy="10525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This plot orders the variables by the first principal component to better observe the variability within the data.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49" y="525184"/>
            <a:ext cx="6612663" cy="6086396"/>
          </a:xfrm>
          <a:prstGeom prst="rect">
            <a:avLst/>
          </a:prstGeom>
        </p:spPr>
      </p:pic>
      <p:sp>
        <p:nvSpPr>
          <p:cNvPr id="15" name="文本框 86"/>
          <p:cNvSpPr txBox="1"/>
          <p:nvPr/>
        </p:nvSpPr>
        <p:spPr>
          <a:xfrm>
            <a:off x="769918" y="2531387"/>
            <a:ext cx="2939053" cy="5490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Focusing on the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marked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column (or the corresponding row), </a:t>
            </a:r>
          </a:p>
        </p:txBody>
      </p:sp>
      <p:sp>
        <p:nvSpPr>
          <p:cNvPr id="16" name="矩形 15"/>
          <p:cNvSpPr/>
          <p:nvPr/>
        </p:nvSpPr>
        <p:spPr>
          <a:xfrm>
            <a:off x="6494555" y="922272"/>
            <a:ext cx="286389" cy="5591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本框 86"/>
          <p:cNvSpPr txBox="1"/>
          <p:nvPr/>
        </p:nvSpPr>
        <p:spPr>
          <a:xfrm>
            <a:off x="971383" y="2775095"/>
            <a:ext cx="2939053" cy="10525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                                             almost more than half of the variables have correlation coefficients greater than 0.5 in magnitude.</a:t>
            </a:r>
          </a:p>
        </p:txBody>
      </p:sp>
      <p:sp>
        <p:nvSpPr>
          <p:cNvPr id="18" name="文本框 86"/>
          <p:cNvSpPr txBox="1"/>
          <p:nvPr/>
        </p:nvSpPr>
        <p:spPr>
          <a:xfrm>
            <a:off x="769918" y="3994402"/>
            <a:ext cx="2939053" cy="8125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A win is heavily determined by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towerKills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 and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inhibitorKills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 (marked by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green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)!</a:t>
            </a:r>
          </a:p>
        </p:txBody>
      </p:sp>
      <p:sp>
        <p:nvSpPr>
          <p:cNvPr id="19" name="矩形 18"/>
          <p:cNvSpPr/>
          <p:nvPr/>
        </p:nvSpPr>
        <p:spPr>
          <a:xfrm>
            <a:off x="6484281" y="5969285"/>
            <a:ext cx="296663" cy="54358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entury Gothic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494555" y="1609747"/>
            <a:ext cx="286389" cy="79809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entury Gothic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本框 86"/>
          <p:cNvSpPr txBox="1"/>
          <p:nvPr/>
        </p:nvSpPr>
        <p:spPr>
          <a:xfrm>
            <a:off x="764340" y="1346708"/>
            <a:ext cx="2939053" cy="10291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For building a prediction model, we would exclude t1_towerKills, t1_inhibitorKills, t2_towerKills and t2_inhibitorKills.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026" y="522100"/>
            <a:ext cx="6607085" cy="608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4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15" grpId="0"/>
      <p:bldP spid="15" grpId="1"/>
      <p:bldP spid="16" grpId="0" animBg="1"/>
      <p:bldP spid="16" grpId="1" animBg="1"/>
      <p:bldP spid="17" grpId="0"/>
      <p:bldP spid="17" grpId="1"/>
      <p:bldP spid="18" grpId="0"/>
      <p:bldP spid="18" grpId="1"/>
      <p:bldP spid="19" grpId="0" animBg="1"/>
      <p:bldP spid="20" grpId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探索資料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872661" y="922272"/>
            <a:ext cx="3930243" cy="381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Conversion to Our Actual Covariates</a:t>
            </a:r>
          </a:p>
        </p:txBody>
      </p:sp>
      <p:sp>
        <p:nvSpPr>
          <p:cNvPr id="31" name="文本框 86"/>
          <p:cNvSpPr txBox="1"/>
          <p:nvPr/>
        </p:nvSpPr>
        <p:spPr>
          <a:xfrm>
            <a:off x="1090987" y="1457458"/>
            <a:ext cx="3555501" cy="3323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This is the entire list of the 138 champions.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878952" y="1943785"/>
            <a:ext cx="7401069" cy="4384550"/>
            <a:chOff x="780192" y="1943785"/>
            <a:chExt cx="7401069" cy="4384550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7346" y="1943785"/>
              <a:ext cx="1229380" cy="438455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112" y="1943785"/>
              <a:ext cx="1221461" cy="438455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959" y="1943785"/>
              <a:ext cx="1218302" cy="1273996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92" y="1943785"/>
              <a:ext cx="1239574" cy="438455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379" y="1943785"/>
              <a:ext cx="1297542" cy="438455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8921" y="1943785"/>
              <a:ext cx="1218425" cy="4384550"/>
            </a:xfrm>
            <a:prstGeom prst="rect">
              <a:avLst/>
            </a:prstGeom>
          </p:spPr>
        </p:pic>
      </p:grpSp>
      <p:grpSp>
        <p:nvGrpSpPr>
          <p:cNvPr id="23" name="组 3"/>
          <p:cNvGrpSpPr/>
          <p:nvPr/>
        </p:nvGrpSpPr>
        <p:grpSpPr>
          <a:xfrm>
            <a:off x="1077870" y="1461046"/>
            <a:ext cx="4292600" cy="1206500"/>
            <a:chOff x="558800" y="1663700"/>
            <a:chExt cx="4292600" cy="1206500"/>
          </a:xfrm>
        </p:grpSpPr>
        <p:sp>
          <p:nvSpPr>
            <p:cNvPr id="24" name="圆角矩形 2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文本框 6"/>
            <p:cNvSpPr txBox="1"/>
            <p:nvPr/>
          </p:nvSpPr>
          <p:spPr>
            <a:xfrm>
              <a:off x="1612901" y="1772371"/>
              <a:ext cx="3060699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0"/>
                  <a:ea typeface="Microsoft YaHei" charset="0"/>
                  <a:cs typeface="Microsoft YaHei" charset="0"/>
                </a:rPr>
                <a:t>We created 138*4=552 factors indicating whether team 1 (or team 2) has a particular champions or banned ones, respectively.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657560" y="1759118"/>
              <a:ext cx="1047082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Microsoft YaHei" charset="0"/>
                  <a:cs typeface="Microsoft YaHei" charset="0"/>
                </a:rPr>
                <a:t>01</a:t>
              </a:r>
              <a:endPara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5369916" y="1482029"/>
            <a:ext cx="5247941" cy="1206500"/>
            <a:chOff x="5151590" y="1482029"/>
            <a:chExt cx="5247941" cy="1206500"/>
          </a:xfrm>
        </p:grpSpPr>
        <p:sp>
          <p:nvSpPr>
            <p:cNvPr id="28" name="右箭头 4"/>
            <p:cNvSpPr/>
            <p:nvPr/>
          </p:nvSpPr>
          <p:spPr>
            <a:xfrm>
              <a:off x="5151590" y="1874763"/>
              <a:ext cx="955341" cy="41910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9" name="组 9"/>
            <p:cNvGrpSpPr/>
            <p:nvPr/>
          </p:nvGrpSpPr>
          <p:grpSpPr>
            <a:xfrm>
              <a:off x="6106931" y="1482029"/>
              <a:ext cx="4292600" cy="1206500"/>
              <a:chOff x="558800" y="1663700"/>
              <a:chExt cx="4292600" cy="1206500"/>
            </a:xfrm>
          </p:grpSpPr>
          <p:sp>
            <p:nvSpPr>
              <p:cNvPr id="30" name="圆角矩形 11"/>
              <p:cNvSpPr/>
              <p:nvPr/>
            </p:nvSpPr>
            <p:spPr>
              <a:xfrm>
                <a:off x="558800" y="1663700"/>
                <a:ext cx="4292600" cy="1206500"/>
              </a:xfrm>
              <a:prstGeom prst="roundRect">
                <a:avLst>
                  <a:gd name="adj" fmla="val 1456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文本框 12"/>
              <p:cNvSpPr txBox="1"/>
              <p:nvPr/>
            </p:nvSpPr>
            <p:spPr>
              <a:xfrm>
                <a:off x="1704642" y="1979752"/>
                <a:ext cx="3060699" cy="572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icrosoft YaHei" charset="0"/>
                    <a:ea typeface="Microsoft YaHei" charset="0"/>
                    <a:cs typeface="Microsoft YaHei" charset="0"/>
                  </a:rPr>
                  <a:t>A huge factor set of size 51490*552 was created.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57559" y="1759118"/>
                <a:ext cx="1047083" cy="101566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/>
                    <a:ea typeface="Microsoft YaHei" charset="0"/>
                    <a:cs typeface="Microsoft YaHei" charset="0"/>
                  </a:rPr>
                  <a:t>02</a:t>
                </a:r>
              </a:p>
            </p:txBody>
          </p:sp>
        </p:grpSp>
      </p:grpSp>
      <p:grpSp>
        <p:nvGrpSpPr>
          <p:cNvPr id="17" name="群組 16"/>
          <p:cNvGrpSpPr/>
          <p:nvPr/>
        </p:nvGrpSpPr>
        <p:grpSpPr>
          <a:xfrm>
            <a:off x="6325257" y="2063745"/>
            <a:ext cx="5206425" cy="2152621"/>
            <a:chOff x="6106931" y="2063745"/>
            <a:chExt cx="5206425" cy="2152621"/>
          </a:xfrm>
        </p:grpSpPr>
        <p:sp>
          <p:nvSpPr>
            <p:cNvPr id="39" name="环形箭头 44"/>
            <p:cNvSpPr/>
            <p:nvPr/>
          </p:nvSpPr>
          <p:spPr>
            <a:xfrm rot="5400000">
              <a:off x="9485706" y="2063745"/>
              <a:ext cx="1827650" cy="1827650"/>
            </a:xfrm>
            <a:prstGeom prst="circular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0" name="组 30"/>
            <p:cNvGrpSpPr/>
            <p:nvPr/>
          </p:nvGrpSpPr>
          <p:grpSpPr>
            <a:xfrm>
              <a:off x="6106931" y="3009866"/>
              <a:ext cx="4292600" cy="1206500"/>
              <a:chOff x="558800" y="1663700"/>
              <a:chExt cx="4292600" cy="1206500"/>
            </a:xfrm>
          </p:grpSpPr>
          <p:sp>
            <p:nvSpPr>
              <p:cNvPr id="41" name="圆角矩形 31"/>
              <p:cNvSpPr/>
              <p:nvPr/>
            </p:nvSpPr>
            <p:spPr>
              <a:xfrm>
                <a:off x="558800" y="1663700"/>
                <a:ext cx="4292600" cy="1206500"/>
              </a:xfrm>
              <a:prstGeom prst="roundRect">
                <a:avLst>
                  <a:gd name="adj" fmla="val 14562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2" name="文本框 32"/>
              <p:cNvSpPr txBox="1"/>
              <p:nvPr/>
            </p:nvSpPr>
            <p:spPr>
              <a:xfrm>
                <a:off x="1612901" y="1860685"/>
                <a:ext cx="3060699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icrosoft YaHei" charset="0"/>
                    <a:ea typeface="Microsoft YaHei" charset="0"/>
                    <a:cs typeface="Microsoft YaHei" charset="0"/>
                  </a:rPr>
                  <a:t>For the purpose of doing LASSO or group LASSO, we combined the factor set with "scaled" continuous variables.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657559" y="1759118"/>
                <a:ext cx="1047083" cy="101566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/>
                    <a:ea typeface="Microsoft YaHei" charset="0"/>
                    <a:cs typeface="Microsoft YaHei" charset="0"/>
                  </a:rPr>
                  <a:t>03</a:t>
                </a:r>
              </a:p>
            </p:txBody>
          </p:sp>
        </p:grpSp>
      </p:grpSp>
      <p:grpSp>
        <p:nvGrpSpPr>
          <p:cNvPr id="21" name="群組 20"/>
          <p:cNvGrpSpPr/>
          <p:nvPr/>
        </p:nvGrpSpPr>
        <p:grpSpPr>
          <a:xfrm>
            <a:off x="1075502" y="3077815"/>
            <a:ext cx="5249755" cy="1206500"/>
            <a:chOff x="857176" y="3077815"/>
            <a:chExt cx="5249755" cy="1206500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49776" y="3470735"/>
              <a:ext cx="957155" cy="420660"/>
            </a:xfrm>
            <a:prstGeom prst="rect">
              <a:avLst/>
            </a:prstGeom>
          </p:spPr>
        </p:pic>
        <p:grpSp>
          <p:nvGrpSpPr>
            <p:cNvPr id="44" name="组 26"/>
            <p:cNvGrpSpPr/>
            <p:nvPr/>
          </p:nvGrpSpPr>
          <p:grpSpPr>
            <a:xfrm>
              <a:off x="857176" y="3077815"/>
              <a:ext cx="4292600" cy="1206500"/>
              <a:chOff x="558800" y="1663700"/>
              <a:chExt cx="4292600" cy="1206500"/>
            </a:xfrm>
          </p:grpSpPr>
          <p:sp>
            <p:nvSpPr>
              <p:cNvPr id="45" name="圆角矩形 27"/>
              <p:cNvSpPr/>
              <p:nvPr/>
            </p:nvSpPr>
            <p:spPr>
              <a:xfrm>
                <a:off x="558800" y="1663700"/>
                <a:ext cx="4292600" cy="1206500"/>
              </a:xfrm>
              <a:prstGeom prst="roundRect">
                <a:avLst>
                  <a:gd name="adj" fmla="val 14562"/>
                </a:avLst>
              </a:prstGeom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文本框 28"/>
              <p:cNvSpPr txBox="1"/>
              <p:nvPr/>
            </p:nvSpPr>
            <p:spPr>
              <a:xfrm>
                <a:off x="1751734" y="1778980"/>
                <a:ext cx="2912183" cy="1052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icrosoft YaHei" charset="0"/>
                    <a:ea typeface="Microsoft YaHei" charset="0"/>
                    <a:cs typeface="Microsoft YaHei" charset="0"/>
                  </a:rPr>
                  <a:t>There are </a:t>
                </a:r>
                <a:r>
                  <a:rPr kumimoji="0" lang="en-US" altLang="zh-CN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icrosoft YaHei" charset="0"/>
                    <a:ea typeface="Microsoft YaHei" charset="0"/>
                    <a:cs typeface="Microsoft YaHei" charset="0"/>
                  </a:rPr>
                  <a:t>gameDuration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icrosoft YaHei" charset="0"/>
                    <a:ea typeface="Microsoft YaHei" charset="0"/>
                    <a:cs typeface="Microsoft YaHei" charset="0"/>
                  </a:rPr>
                  <a:t>, t1_baronKills, t1_dragonKills, t1_riftHeraldKills, t2_baronKills, t2_dragonKills, t2_riftHeraldKills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657559" y="1759118"/>
                <a:ext cx="1047083" cy="101566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/>
                    <a:ea typeface="Microsoft YaHei" charset="0"/>
                    <a:cs typeface="Microsoft YaHei" charset="0"/>
                  </a:rPr>
                  <a:t>04</a:t>
                </a:r>
              </a:p>
            </p:txBody>
          </p:sp>
        </p:grpSp>
      </p:grpSp>
      <p:grpSp>
        <p:nvGrpSpPr>
          <p:cNvPr id="22" name="群組 21"/>
          <p:cNvGrpSpPr/>
          <p:nvPr/>
        </p:nvGrpSpPr>
        <p:grpSpPr>
          <a:xfrm>
            <a:off x="171951" y="3591376"/>
            <a:ext cx="5191287" cy="2277246"/>
            <a:chOff x="171951" y="3591376"/>
            <a:chExt cx="5191287" cy="2277246"/>
          </a:xfrm>
        </p:grpSpPr>
        <p:sp>
          <p:nvSpPr>
            <p:cNvPr id="48" name="环形箭头 46"/>
            <p:cNvSpPr/>
            <p:nvPr/>
          </p:nvSpPr>
          <p:spPr>
            <a:xfrm rot="16200000" flipH="1">
              <a:off x="171951" y="3591376"/>
              <a:ext cx="1827650" cy="1827650"/>
            </a:xfrm>
            <a:prstGeom prst="circularArrow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9" name="组 34"/>
            <p:cNvGrpSpPr/>
            <p:nvPr/>
          </p:nvGrpSpPr>
          <p:grpSpPr>
            <a:xfrm>
              <a:off x="1070638" y="4662122"/>
              <a:ext cx="4292600" cy="1206500"/>
              <a:chOff x="558800" y="1663700"/>
              <a:chExt cx="4292600" cy="1206500"/>
            </a:xfrm>
          </p:grpSpPr>
          <p:sp>
            <p:nvSpPr>
              <p:cNvPr id="50" name="圆角矩形 35"/>
              <p:cNvSpPr/>
              <p:nvPr/>
            </p:nvSpPr>
            <p:spPr>
              <a:xfrm>
                <a:off x="558800" y="1663700"/>
                <a:ext cx="4292600" cy="1206500"/>
              </a:xfrm>
              <a:prstGeom prst="roundRect">
                <a:avLst>
                  <a:gd name="adj" fmla="val 14562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1" name="文本框 36"/>
              <p:cNvSpPr txBox="1"/>
              <p:nvPr/>
            </p:nvSpPr>
            <p:spPr>
              <a:xfrm>
                <a:off x="1660582" y="1986689"/>
                <a:ext cx="3060699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icrosoft YaHei" charset="0"/>
                    <a:ea typeface="Microsoft YaHei" charset="0"/>
                    <a:cs typeface="Microsoft YaHei" charset="0"/>
                  </a:rPr>
                  <a:t>Finally, the variables with prefix "first" were converted to factors as well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657559" y="1759118"/>
                <a:ext cx="1047083" cy="101566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/>
                    <a:ea typeface="Microsoft YaHei" charset="0"/>
                    <a:cs typeface="Microsoft YaHei" charset="0"/>
                  </a:rPr>
                  <a:t>05</a:t>
                </a:r>
              </a:p>
            </p:txBody>
          </p:sp>
        </p:grpSp>
      </p:grpSp>
      <p:grpSp>
        <p:nvGrpSpPr>
          <p:cNvPr id="53" name="群組 52"/>
          <p:cNvGrpSpPr/>
          <p:nvPr/>
        </p:nvGrpSpPr>
        <p:grpSpPr>
          <a:xfrm>
            <a:off x="5354975" y="4662122"/>
            <a:ext cx="5234372" cy="1206500"/>
            <a:chOff x="5354975" y="4662122"/>
            <a:chExt cx="5234372" cy="1206500"/>
          </a:xfrm>
        </p:grpSpPr>
        <p:grpSp>
          <p:nvGrpSpPr>
            <p:cNvPr id="54" name="组 38"/>
            <p:cNvGrpSpPr/>
            <p:nvPr/>
          </p:nvGrpSpPr>
          <p:grpSpPr>
            <a:xfrm>
              <a:off x="6296747" y="4662122"/>
              <a:ext cx="4292600" cy="1206500"/>
              <a:chOff x="558800" y="1663700"/>
              <a:chExt cx="4292600" cy="1206500"/>
            </a:xfrm>
          </p:grpSpPr>
          <p:sp>
            <p:nvSpPr>
              <p:cNvPr id="55" name="圆角矩形 39"/>
              <p:cNvSpPr/>
              <p:nvPr/>
            </p:nvSpPr>
            <p:spPr>
              <a:xfrm>
                <a:off x="558800" y="1663700"/>
                <a:ext cx="4292600" cy="1206500"/>
              </a:xfrm>
              <a:prstGeom prst="roundRect">
                <a:avLst>
                  <a:gd name="adj" fmla="val 14562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文本框 40"/>
              <p:cNvSpPr txBox="1"/>
              <p:nvPr/>
            </p:nvSpPr>
            <p:spPr>
              <a:xfrm>
                <a:off x="1642643" y="2122490"/>
                <a:ext cx="3060699" cy="332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icrosoft YaHei" charset="0"/>
                    <a:ea typeface="Microsoft YaHei" charset="0"/>
                    <a:cs typeface="Microsoft YaHei" charset="0"/>
                  </a:rPr>
                  <a:t>We obtained our actual covariates 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657559" y="1759118"/>
                <a:ext cx="1047083" cy="101566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/>
                    <a:ea typeface="Microsoft YaHei" charset="0"/>
                    <a:cs typeface="Microsoft YaHei" charset="0"/>
                  </a:rPr>
                  <a:t>06</a:t>
                </a:r>
              </a:p>
            </p:txBody>
          </p:sp>
        </p:grpSp>
        <p:sp>
          <p:nvSpPr>
            <p:cNvPr id="58" name="右箭头 47"/>
            <p:cNvSpPr/>
            <p:nvPr/>
          </p:nvSpPr>
          <p:spPr>
            <a:xfrm>
              <a:off x="5354975" y="5077562"/>
              <a:ext cx="955341" cy="419100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0" name="文本占位符 1"/>
          <p:cNvSpPr txBox="1">
            <a:spLocks/>
          </p:cNvSpPr>
          <p:nvPr/>
        </p:nvSpPr>
        <p:spPr>
          <a:xfrm>
            <a:off x="821482" y="2170741"/>
            <a:ext cx="10171613" cy="2872310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+mn-cs"/>
              </a:rPr>
              <a:t>We are ready to talk about methods! 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75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6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110" y="2137583"/>
            <a:ext cx="4329684" cy="1038313"/>
            <a:chOff x="3957460" y="1328691"/>
            <a:chExt cx="4329684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957460" y="1328691"/>
              <a:ext cx="432968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THREE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790532" y="3340019"/>
            <a:ext cx="432958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Method</a:t>
            </a:r>
            <a:endParaRPr kumimoji="1" lang="zh-CN" altLang="en-US" sz="6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8323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6913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 Method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文本占位符 1"/>
          <p:cNvSpPr txBox="1">
            <a:spLocks/>
          </p:cNvSpPr>
          <p:nvPr/>
        </p:nvSpPr>
        <p:spPr>
          <a:xfrm>
            <a:off x="931114" y="923369"/>
            <a:ext cx="31401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宋体" panose="02010600030101010101" pitchFamily="2" charset="-122"/>
                <a:cs typeface="+mn-cs"/>
              </a:rPr>
              <a:t>GLM (elastic net)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6" name="组 17">
            <a:extLst>
              <a:ext uri="{FF2B5EF4-FFF2-40B4-BE49-F238E27FC236}">
                <a16:creationId xmlns:a16="http://schemas.microsoft.com/office/drawing/2014/main" id="{A43AEEF8-287D-4901-91F4-127054CC1763}"/>
              </a:ext>
            </a:extLst>
          </p:cNvPr>
          <p:cNvGrpSpPr/>
          <p:nvPr/>
        </p:nvGrpSpPr>
        <p:grpSpPr>
          <a:xfrm>
            <a:off x="6713042" y="2036582"/>
            <a:ext cx="3498496" cy="1140077"/>
            <a:chOff x="5768587" y="2422525"/>
            <a:chExt cx="3365500" cy="1096737"/>
          </a:xfrm>
        </p:grpSpPr>
        <p:grpSp>
          <p:nvGrpSpPr>
            <p:cNvPr id="17" name="组 61">
              <a:extLst>
                <a:ext uri="{FF2B5EF4-FFF2-40B4-BE49-F238E27FC236}">
                  <a16:creationId xmlns:a16="http://schemas.microsoft.com/office/drawing/2014/main" id="{F91FA468-7781-4C7C-9D46-4A1741100CA2}"/>
                </a:ext>
              </a:extLst>
            </p:cNvPr>
            <p:cNvGrpSpPr/>
            <p:nvPr/>
          </p:nvGrpSpPr>
          <p:grpSpPr>
            <a:xfrm>
              <a:off x="5768587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19" name="组 62">
                <a:extLst>
                  <a:ext uri="{FF2B5EF4-FFF2-40B4-BE49-F238E27FC236}">
                    <a16:creationId xmlns:a16="http://schemas.microsoft.com/office/drawing/2014/main" id="{BACB4FB4-41ED-44E9-A351-CEFE367938E3}"/>
                  </a:ext>
                </a:extLst>
              </p:cNvPr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21" name="组 64">
                  <a:extLst>
                    <a:ext uri="{FF2B5EF4-FFF2-40B4-BE49-F238E27FC236}">
                      <a16:creationId xmlns:a16="http://schemas.microsoft.com/office/drawing/2014/main" id="{8646054D-36A9-4E76-9845-A737F7AB7019}"/>
                    </a:ext>
                  </a:extLst>
                </p:cNvPr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27" name="矩形 26">
                    <a:extLst>
                      <a:ext uri="{FF2B5EF4-FFF2-40B4-BE49-F238E27FC236}">
                        <a16:creationId xmlns:a16="http://schemas.microsoft.com/office/drawing/2014/main" id="{8A6E1C7C-6DC1-4DBB-8F44-5EE5CDB01A1F}"/>
                      </a:ext>
                    </a:extLst>
                  </p:cNvPr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BD134C7D-6F75-4AD3-B51F-7A8051FA7D4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22" name="组 65">
                  <a:extLst>
                    <a:ext uri="{FF2B5EF4-FFF2-40B4-BE49-F238E27FC236}">
                      <a16:creationId xmlns:a16="http://schemas.microsoft.com/office/drawing/2014/main" id="{D7BE0E88-657D-4FBF-81FB-092B6A260B86}"/>
                    </a:ext>
                  </a:extLst>
                </p:cNvPr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24" name="矩形 23">
                    <a:extLst>
                      <a:ext uri="{FF2B5EF4-FFF2-40B4-BE49-F238E27FC236}">
                        <a16:creationId xmlns:a16="http://schemas.microsoft.com/office/drawing/2014/main" id="{1AB8199E-92B1-43BD-A09D-6F847E5EA7CA}"/>
                      </a:ext>
                    </a:extLst>
                  </p:cNvPr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26" name="矩形 25">
                    <a:extLst>
                      <a:ext uri="{FF2B5EF4-FFF2-40B4-BE49-F238E27FC236}">
                        <a16:creationId xmlns:a16="http://schemas.microsoft.com/office/drawing/2014/main" id="{8B39C8DA-F182-4B92-8693-D1D2B59EA8FE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4690BD69-9C62-47A9-B08A-67E8589D655C}"/>
                    </a:ext>
                  </a:extLst>
                </p:cNvPr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F8255A3-6E99-4B70-A292-AEF880510997}"/>
                  </a:ext>
                </a:extLst>
              </p:cNvPr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03</a:t>
                </a:r>
                <a:endParaRPr lang="zh-CN" altLang="en-US" dirty="0"/>
              </a:p>
            </p:txBody>
          </p: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0CEB9FA-65CA-4F06-BDA8-140FA3D64C52}"/>
                </a:ext>
              </a:extLst>
            </p:cNvPr>
            <p:cNvSpPr/>
            <p:nvPr/>
          </p:nvSpPr>
          <p:spPr>
            <a:xfrm>
              <a:off x="6932540" y="2802178"/>
              <a:ext cx="1058165" cy="331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Elastic net</a:t>
              </a:r>
            </a:p>
          </p:txBody>
        </p:sp>
      </p:grpSp>
      <p:grpSp>
        <p:nvGrpSpPr>
          <p:cNvPr id="29" name="组 26">
            <a:extLst>
              <a:ext uri="{FF2B5EF4-FFF2-40B4-BE49-F238E27FC236}">
                <a16:creationId xmlns:a16="http://schemas.microsoft.com/office/drawing/2014/main" id="{BBCD34F2-AD1E-4A80-A4E1-6116679C08B0}"/>
              </a:ext>
            </a:extLst>
          </p:cNvPr>
          <p:cNvGrpSpPr/>
          <p:nvPr/>
        </p:nvGrpSpPr>
        <p:grpSpPr>
          <a:xfrm>
            <a:off x="2666336" y="2036579"/>
            <a:ext cx="5018312" cy="1140077"/>
            <a:chOff x="1875717" y="2422522"/>
            <a:chExt cx="4827540" cy="1096737"/>
          </a:xfrm>
        </p:grpSpPr>
        <p:grpSp>
          <p:nvGrpSpPr>
            <p:cNvPr id="30" name="组 71">
              <a:extLst>
                <a:ext uri="{FF2B5EF4-FFF2-40B4-BE49-F238E27FC236}">
                  <a16:creationId xmlns:a16="http://schemas.microsoft.com/office/drawing/2014/main" id="{CB2CA180-934C-4693-9283-487F76EAE8E4}"/>
                </a:ext>
              </a:extLst>
            </p:cNvPr>
            <p:cNvGrpSpPr/>
            <p:nvPr/>
          </p:nvGrpSpPr>
          <p:grpSpPr>
            <a:xfrm>
              <a:off x="3337757" y="2422522"/>
              <a:ext cx="3365500" cy="1096737"/>
              <a:chOff x="769918" y="2422525"/>
              <a:chExt cx="3365500" cy="1096737"/>
            </a:xfrm>
          </p:grpSpPr>
          <p:grpSp>
            <p:nvGrpSpPr>
              <p:cNvPr id="33" name="组 72">
                <a:extLst>
                  <a:ext uri="{FF2B5EF4-FFF2-40B4-BE49-F238E27FC236}">
                    <a16:creationId xmlns:a16="http://schemas.microsoft.com/office/drawing/2014/main" id="{3F64F954-E496-4F5E-A09A-0C6512051C1D}"/>
                  </a:ext>
                </a:extLst>
              </p:cNvPr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35" name="组 74">
                  <a:extLst>
                    <a:ext uri="{FF2B5EF4-FFF2-40B4-BE49-F238E27FC236}">
                      <a16:creationId xmlns:a16="http://schemas.microsoft.com/office/drawing/2014/main" id="{9EA3224D-2A47-4B43-B5BE-AB5968A559BA}"/>
                    </a:ext>
                  </a:extLst>
                </p:cNvPr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6F2A3214-A8D2-4485-A19D-BAD74FD764F6}"/>
                      </a:ext>
                    </a:extLst>
                  </p:cNvPr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226629E7-DBE6-4F91-BC36-088B7619C51F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36" name="组 75">
                  <a:extLst>
                    <a:ext uri="{FF2B5EF4-FFF2-40B4-BE49-F238E27FC236}">
                      <a16:creationId xmlns:a16="http://schemas.microsoft.com/office/drawing/2014/main" id="{430E30D6-BE8F-4188-8806-4DCF26BEC8B6}"/>
                    </a:ext>
                  </a:extLst>
                </p:cNvPr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F4C965DC-CC3F-4256-B38A-812023F0B131}"/>
                      </a:ext>
                    </a:extLst>
                  </p:cNvPr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B1E288E7-8014-4D22-A0C7-B6996D6683AF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ECA6B722-6CEF-47BC-AC6C-C4B4D8615751}"/>
                    </a:ext>
                  </a:extLst>
                </p:cNvPr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AD847D6-1D66-47B6-A2F1-1218074B5D8A}"/>
                  </a:ext>
                </a:extLst>
              </p:cNvPr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02</a:t>
                </a:r>
                <a:endParaRPr lang="zh-CN" altLang="en-US" dirty="0"/>
              </a:p>
            </p:txBody>
          </p:sp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D41A6DD-20FD-4A6D-8816-EA49962CF762}"/>
                </a:ext>
              </a:extLst>
            </p:cNvPr>
            <p:cNvSpPr/>
            <p:nvPr/>
          </p:nvSpPr>
          <p:spPr>
            <a:xfrm>
              <a:off x="4814924" y="2810637"/>
              <a:ext cx="612509" cy="331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lasso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3DEF883-82BF-4DDD-999A-D25830ACAF59}"/>
                </a:ext>
              </a:extLst>
            </p:cNvPr>
            <p:cNvSpPr/>
            <p:nvPr/>
          </p:nvSpPr>
          <p:spPr>
            <a:xfrm>
              <a:off x="1875717" y="2822458"/>
              <a:ext cx="1155315" cy="331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42" name="组 59">
            <a:extLst>
              <a:ext uri="{FF2B5EF4-FFF2-40B4-BE49-F238E27FC236}">
                <a16:creationId xmlns:a16="http://schemas.microsoft.com/office/drawing/2014/main" id="{FBA73BBB-E1A5-41FD-975B-CC8F4C710605}"/>
              </a:ext>
            </a:extLst>
          </p:cNvPr>
          <p:cNvGrpSpPr/>
          <p:nvPr/>
        </p:nvGrpSpPr>
        <p:grpSpPr>
          <a:xfrm>
            <a:off x="2227788" y="2044997"/>
            <a:ext cx="2929969" cy="1140077"/>
            <a:chOff x="1453841" y="2406186"/>
            <a:chExt cx="2818585" cy="1096737"/>
          </a:xfrm>
        </p:grpSpPr>
        <p:grpSp>
          <p:nvGrpSpPr>
            <p:cNvPr id="43" name="组 81">
              <a:extLst>
                <a:ext uri="{FF2B5EF4-FFF2-40B4-BE49-F238E27FC236}">
                  <a16:creationId xmlns:a16="http://schemas.microsoft.com/office/drawing/2014/main" id="{6F681975-24E4-4817-A19F-A86A6F3FB2FB}"/>
                </a:ext>
              </a:extLst>
            </p:cNvPr>
            <p:cNvGrpSpPr/>
            <p:nvPr/>
          </p:nvGrpSpPr>
          <p:grpSpPr>
            <a:xfrm>
              <a:off x="1453841" y="2406186"/>
              <a:ext cx="2818585" cy="1096737"/>
              <a:chOff x="1316832" y="2422525"/>
              <a:chExt cx="2818585" cy="1096737"/>
            </a:xfrm>
          </p:grpSpPr>
          <p:grpSp>
            <p:nvGrpSpPr>
              <p:cNvPr id="45" name="组 82">
                <a:extLst>
                  <a:ext uri="{FF2B5EF4-FFF2-40B4-BE49-F238E27FC236}">
                    <a16:creationId xmlns:a16="http://schemas.microsoft.com/office/drawing/2014/main" id="{B3567E62-5087-4F97-9F4C-38549D4341AD}"/>
                  </a:ext>
                </a:extLst>
              </p:cNvPr>
              <p:cNvGrpSpPr/>
              <p:nvPr/>
            </p:nvGrpSpPr>
            <p:grpSpPr>
              <a:xfrm>
                <a:off x="1316832" y="2422525"/>
                <a:ext cx="2818585" cy="1096737"/>
                <a:chOff x="221317" y="2714625"/>
                <a:chExt cx="3782006" cy="1471612"/>
              </a:xfrm>
            </p:grpSpPr>
            <p:grpSp>
              <p:nvGrpSpPr>
                <p:cNvPr id="47" name="组 84">
                  <a:extLst>
                    <a:ext uri="{FF2B5EF4-FFF2-40B4-BE49-F238E27FC236}">
                      <a16:creationId xmlns:a16="http://schemas.microsoft.com/office/drawing/2014/main" id="{B23BCAD5-A231-4AA4-A7A8-D94F2DD88176}"/>
                    </a:ext>
                  </a:extLst>
                </p:cNvPr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0505B2B4-105C-4969-A2D9-44667E23F46A}"/>
                      </a:ext>
                    </a:extLst>
                  </p:cNvPr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98D04E48-7506-4F5D-9916-667D5C9EC096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48" name="组 85">
                  <a:extLst>
                    <a:ext uri="{FF2B5EF4-FFF2-40B4-BE49-F238E27FC236}">
                      <a16:creationId xmlns:a16="http://schemas.microsoft.com/office/drawing/2014/main" id="{2255868B-9262-4178-8335-BFD8D6C96CCD}"/>
                    </a:ext>
                  </a:extLst>
                </p:cNvPr>
                <p:cNvGrpSpPr/>
                <p:nvPr/>
              </p:nvGrpSpPr>
              <p:grpSpPr>
                <a:xfrm>
                  <a:off x="221317" y="2714625"/>
                  <a:ext cx="3654524" cy="1471612"/>
                  <a:chOff x="221317" y="2714625"/>
                  <a:chExt cx="3654524" cy="1471612"/>
                </a:xfrm>
              </p:grpSpPr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6D5F0015-CE92-46D5-A3BC-52E1D884EBEC}"/>
                      </a:ext>
                    </a:extLst>
                  </p:cNvPr>
                  <p:cNvSpPr/>
                  <p:nvPr/>
                </p:nvSpPr>
                <p:spPr>
                  <a:xfrm>
                    <a:off x="221317" y="2714625"/>
                    <a:ext cx="3134232" cy="147161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1" name="矩形 50">
                    <a:extLst>
                      <a:ext uri="{FF2B5EF4-FFF2-40B4-BE49-F238E27FC236}">
                        <a16:creationId xmlns:a16="http://schemas.microsoft.com/office/drawing/2014/main" id="{ACE85DC7-6536-4CC1-9C59-6D587FD729A7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3DDE000A-3BB9-4339-9E76-88FD528F5591}"/>
                    </a:ext>
                  </a:extLst>
                </p:cNvPr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A31AD68-ACDD-4E4A-A1C3-A533E657D749}"/>
                  </a:ext>
                </a:extLst>
              </p:cNvPr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01</a:t>
                </a:r>
                <a:endParaRPr lang="zh-CN" altLang="en-US" dirty="0"/>
              </a:p>
            </p:txBody>
          </p:sp>
        </p:grp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EFF697A-678C-4DAD-B95E-3530F621B0D9}"/>
                </a:ext>
              </a:extLst>
            </p:cNvPr>
            <p:cNvSpPr/>
            <p:nvPr/>
          </p:nvSpPr>
          <p:spPr>
            <a:xfrm>
              <a:off x="2938311" y="2768347"/>
              <a:ext cx="177708" cy="331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101">
                <a:extLst>
                  <a:ext uri="{FF2B5EF4-FFF2-40B4-BE49-F238E27FC236}">
                    <a16:creationId xmlns:a16="http://schemas.microsoft.com/office/drawing/2014/main" id="{282A036C-9A67-4016-B59E-722E05AAC312}"/>
                  </a:ext>
                </a:extLst>
              </p:cNvPr>
              <p:cNvSpPr txBox="1"/>
              <p:nvPr/>
            </p:nvSpPr>
            <p:spPr>
              <a:xfrm>
                <a:off x="2227788" y="4250810"/>
                <a:ext cx="2468582" cy="1569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When some covariates are highly corelated.</a:t>
                </a:r>
              </a:p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CN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accPr>
                          <m:e>
                            <m:r>
                              <a:rPr lang="zh-CN" altLang="en-US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zh-CN" alt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𝜆</m:t>
                        </m:r>
                      </m:sub>
                      <m:sup>
                        <m:r>
                          <a:rPr lang="en-US" altLang="zh-CN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𝑟𝑖𝑑𝑔𝑒</m:t>
                        </m:r>
                      </m:sup>
                    </m:sSubSup>
                    <m:r>
                      <a:rPr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 </m:t>
                    </m:r>
                  </m:oMath>
                </a14:m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is biased and 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has closed form.</a:t>
                </a:r>
              </a:p>
              <a:p>
                <a:pPr algn="ctr">
                  <a:lnSpc>
                    <a:spcPct val="130000"/>
                  </a:lnSpc>
                </a:pPr>
                <a:endPara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algn="ctr">
                  <a:lnSpc>
                    <a:spcPct val="130000"/>
                  </a:lnSpc>
                </a:pPr>
                <a:endPara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54" name="文本框 101">
                <a:extLst>
                  <a:ext uri="{FF2B5EF4-FFF2-40B4-BE49-F238E27FC236}">
                    <a16:creationId xmlns:a16="http://schemas.microsoft.com/office/drawing/2014/main" id="{282A036C-9A67-4016-B59E-722E05AAC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788" y="4250810"/>
                <a:ext cx="2468582" cy="1569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71DE430D-8314-4BED-AEF6-BBBBC967C8DA}"/>
                  </a:ext>
                </a:extLst>
              </p:cNvPr>
              <p:cNvSpPr/>
              <p:nvPr/>
            </p:nvSpPr>
            <p:spPr>
              <a:xfrm>
                <a:off x="2692323" y="3853691"/>
                <a:ext cx="1438955" cy="381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𝒍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1600" b="1" dirty="0">
                    <a:solidFill>
                      <a:schemeClr val="accent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penalty</a:t>
                </a: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71DE430D-8314-4BED-AEF6-BBBBC967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323" y="3853691"/>
                <a:ext cx="1438955" cy="381258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105">
                <a:extLst>
                  <a:ext uri="{FF2B5EF4-FFF2-40B4-BE49-F238E27FC236}">
                    <a16:creationId xmlns:a16="http://schemas.microsoft.com/office/drawing/2014/main" id="{8BFC11D3-55BD-41B5-9739-B07CC7E4A216}"/>
                  </a:ext>
                </a:extLst>
              </p:cNvPr>
              <p:cNvSpPr txBox="1"/>
              <p:nvPr/>
            </p:nvSpPr>
            <p:spPr>
              <a:xfrm>
                <a:off x="4907453" y="4285978"/>
                <a:ext cx="2258121" cy="1075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Variable selection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(set some coefficients to 0)</a:t>
                </a:r>
              </a:p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CN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accPr>
                          <m:e>
                            <m:r>
                              <a:rPr lang="zh-CN" altLang="en-US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zh-CN" alt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𝜆</m:t>
                        </m:r>
                      </m:sub>
                      <m:sup>
                        <m:r>
                          <a:rPr lang="en-US" altLang="zh-CN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𝑙𝑎𝑠𝑠𝑜</m:t>
                        </m:r>
                      </m:sup>
                    </m:sSubSup>
                  </m:oMath>
                </a14:m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has no closed form</a:t>
                </a:r>
              </a:p>
              <a:p>
                <a:pPr algn="ctr">
                  <a:lnSpc>
                    <a:spcPct val="130000"/>
                  </a:lnSpc>
                </a:pPr>
                <a:endPara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56" name="文本框 105">
                <a:extLst>
                  <a:ext uri="{FF2B5EF4-FFF2-40B4-BE49-F238E27FC236}">
                    <a16:creationId xmlns:a16="http://schemas.microsoft.com/office/drawing/2014/main" id="{8BFC11D3-55BD-41B5-9739-B07CC7E4A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453" y="4285978"/>
                <a:ext cx="2258121" cy="10750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CE8FDB3-8474-4883-95E9-300A68016961}"/>
                  </a:ext>
                </a:extLst>
              </p:cNvPr>
              <p:cNvSpPr/>
              <p:nvPr/>
            </p:nvSpPr>
            <p:spPr>
              <a:xfrm>
                <a:off x="5324719" y="3853691"/>
                <a:ext cx="1438956" cy="381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𝒍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1600" b="1" dirty="0">
                    <a:solidFill>
                      <a:schemeClr val="accent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penalty</a:t>
                </a: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CE8FDB3-8474-4883-95E9-300A68016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719" y="3853691"/>
                <a:ext cx="1438956" cy="381258"/>
              </a:xfrm>
              <a:prstGeom prst="rect">
                <a:avLst/>
              </a:prstGeom>
              <a:blipFill>
                <a:blip r:embed="rId6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本框 108">
            <a:extLst>
              <a:ext uri="{FF2B5EF4-FFF2-40B4-BE49-F238E27FC236}">
                <a16:creationId xmlns:a16="http://schemas.microsoft.com/office/drawing/2014/main" id="{440040FF-FD1D-4E11-9439-452164964497}"/>
              </a:ext>
            </a:extLst>
          </p:cNvPr>
          <p:cNvSpPr txBox="1"/>
          <p:nvPr/>
        </p:nvSpPr>
        <p:spPr>
          <a:xfrm>
            <a:off x="7395319" y="4277186"/>
            <a:ext cx="2258121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The elastic net combines the strength of ridge and lasso.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F0CCE1C-D8AA-4A09-AC2D-A2A54EDAF8EA}"/>
                  </a:ext>
                </a:extLst>
              </p:cNvPr>
              <p:cNvSpPr/>
              <p:nvPr/>
            </p:nvSpPr>
            <p:spPr>
              <a:xfrm>
                <a:off x="7281570" y="3850171"/>
                <a:ext cx="3096929" cy="381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en-US" altLang="zh-CN" sz="1600" b="1" dirty="0">
                    <a:solidFill>
                      <a:schemeClr val="accent3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Mixture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𝒍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1600" b="1" dirty="0">
                    <a:solidFill>
                      <a:schemeClr val="accent3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bPr>
                      <m:e>
                        <m:r>
                          <a:rPr lang="en-US" altLang="zh-CN" sz="1600" b="1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𝒍</m:t>
                        </m:r>
                      </m:e>
                      <m:sub>
                        <m:r>
                          <a:rPr lang="en-US" altLang="zh-CN" sz="1600" b="1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1600" b="1" dirty="0">
                    <a:solidFill>
                      <a:schemeClr val="accent3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penalty</a:t>
                </a: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F0CCE1C-D8AA-4A09-AC2D-A2A54EDAF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70" y="3850171"/>
                <a:ext cx="3096929" cy="381258"/>
              </a:xfrm>
              <a:prstGeom prst="rect">
                <a:avLst/>
              </a:prstGeom>
              <a:blipFill>
                <a:blip r:embed="rId7"/>
                <a:stretch>
                  <a:fillRect l="-982" b="-209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 61">
            <a:extLst>
              <a:ext uri="{FF2B5EF4-FFF2-40B4-BE49-F238E27FC236}">
                <a16:creationId xmlns:a16="http://schemas.microsoft.com/office/drawing/2014/main" id="{CE567115-1C13-46E9-B5FC-D411FE7FCDD6}"/>
              </a:ext>
            </a:extLst>
          </p:cNvPr>
          <p:cNvSpPr/>
          <p:nvPr/>
        </p:nvSpPr>
        <p:spPr>
          <a:xfrm>
            <a:off x="3077032" y="2425156"/>
            <a:ext cx="654988" cy="345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ridge</a:t>
            </a:r>
          </a:p>
        </p:txBody>
      </p:sp>
    </p:spTree>
    <p:extLst>
      <p:ext uri="{BB962C8B-B14F-4D97-AF65-F5344CB8AC3E}">
        <p14:creationId xmlns:p14="http://schemas.microsoft.com/office/powerpoint/2010/main" val="252246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6913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 Method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文本占位符 1"/>
          <p:cNvSpPr txBox="1">
            <a:spLocks/>
          </p:cNvSpPr>
          <p:nvPr/>
        </p:nvSpPr>
        <p:spPr>
          <a:xfrm>
            <a:off x="931114" y="923369"/>
            <a:ext cx="31401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Ridge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101">
                <a:extLst>
                  <a:ext uri="{FF2B5EF4-FFF2-40B4-BE49-F238E27FC236}">
                    <a16:creationId xmlns:a16="http://schemas.microsoft.com/office/drawing/2014/main" id="{50B576ED-F0D2-4D2F-91E8-4197EB015A53}"/>
                  </a:ext>
                </a:extLst>
              </p:cNvPr>
              <p:cNvSpPr txBox="1"/>
              <p:nvPr/>
            </p:nvSpPr>
            <p:spPr>
              <a:xfrm>
                <a:off x="293240" y="1842582"/>
                <a:ext cx="4443565" cy="1659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𝑚𝑖𝑛</m:t>
                    </m:r>
                    <m:r>
                      <a:rPr lang="zh-TW" alt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 </m:t>
                    </m:r>
                    <m:sSup>
                      <m:sSupPr>
                        <m:ctrlP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𝑦</m:t>
                            </m:r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−</m:t>
                            </m:r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𝑋</m:t>
                            </m:r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𝑦</m:t>
                        </m:r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−</m:t>
                        </m:r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𝑋</m:t>
                        </m:r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𝛽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 </m:t>
                    </m:r>
                    <m:r>
                      <a:rPr lang="en-US" altLang="zh-CN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𝑠</m:t>
                    </m:r>
                    <m:r>
                      <a:rPr lang="en-US" altLang="zh-CN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.</m:t>
                    </m:r>
                    <m:r>
                      <a:rPr lang="en-US" altLang="zh-CN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𝑡</m:t>
                    </m:r>
                    <m:r>
                      <a:rPr lang="en-US" altLang="zh-CN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.</m:t>
                    </m:r>
                    <m:nary>
                      <m:naryPr>
                        <m:chr m:val="∑"/>
                        <m:ctrlP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𝑗</m:t>
                        </m:r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𝑝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≤</m:t>
                        </m:r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𝑡</m:t>
                        </m:r>
                      </m:e>
                    </m:nary>
                  </m:oMath>
                </a14:m>
                <a:r>
                  <a:rPr lang="en-US" altLang="zh-CN" sz="16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icrosoft YaHei" charset="0"/>
                  </a:rPr>
                  <a:t>    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𝜆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𝑟𝑖𝑑𝑔𝑒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=(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𝑋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+</m:t>
                      </m:r>
                      <m:r>
                        <a:rPr lang="zh-CN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𝑌</m:t>
                      </m:r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60" name="文本框 101">
                <a:extLst>
                  <a:ext uri="{FF2B5EF4-FFF2-40B4-BE49-F238E27FC236}">
                    <a16:creationId xmlns:a16="http://schemas.microsoft.com/office/drawing/2014/main" id="{50B576ED-F0D2-4D2F-91E8-4197EB015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40" y="1842582"/>
                <a:ext cx="4443565" cy="1659813"/>
              </a:xfrm>
              <a:prstGeom prst="rect">
                <a:avLst/>
              </a:prstGeom>
              <a:blipFill>
                <a:blip r:embed="rId3"/>
                <a:stretch>
                  <a:fillRect t="-17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6A2B5F5C-40B9-4337-AED4-2C2C0C2AB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28762"/>
            <a:ext cx="5734050" cy="3800475"/>
          </a:xfrm>
          <a:prstGeom prst="rect">
            <a:avLst/>
          </a:prstGeom>
        </p:spPr>
      </p:pic>
      <p:sp>
        <p:nvSpPr>
          <p:cNvPr id="7" name="文本占位符 1">
            <a:extLst>
              <a:ext uri="{FF2B5EF4-FFF2-40B4-BE49-F238E27FC236}">
                <a16:creationId xmlns:a16="http://schemas.microsoft.com/office/drawing/2014/main" id="{B33A3D80-685F-4459-A69B-DF83731E0E6F}"/>
              </a:ext>
            </a:extLst>
          </p:cNvPr>
          <p:cNvSpPr txBox="1">
            <a:spLocks/>
          </p:cNvSpPr>
          <p:nvPr/>
        </p:nvSpPr>
        <p:spPr>
          <a:xfrm>
            <a:off x="931114" y="3428999"/>
            <a:ext cx="3140108" cy="62132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dirty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Lasso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01">
                <a:extLst>
                  <a:ext uri="{FF2B5EF4-FFF2-40B4-BE49-F238E27FC236}">
                    <a16:creationId xmlns:a16="http://schemas.microsoft.com/office/drawing/2014/main" id="{CE417DF9-25B0-44FE-BF73-277117824719}"/>
                  </a:ext>
                </a:extLst>
              </p:cNvPr>
              <p:cNvSpPr txBox="1"/>
              <p:nvPr/>
            </p:nvSpPr>
            <p:spPr>
              <a:xfrm>
                <a:off x="279385" y="4430641"/>
                <a:ext cx="4443565" cy="1961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𝑚𝑖𝑛</m:t>
                    </m:r>
                  </m:oMath>
                </a14:m>
                <a:r>
                  <a:rPr lang="en-US" altLang="zh-CN" sz="1600" dirty="0">
                    <a:solidFill>
                      <a:schemeClr val="bg1"/>
                    </a:solidFill>
                    <a:ea typeface="Microsoft YaHei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𝑦</m:t>
                            </m:r>
                            <m: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−</m:t>
                            </m:r>
                            <m: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𝑋</m:t>
                            </m:r>
                            <m: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𝑦</m:t>
                        </m:r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−</m:t>
                        </m:r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𝑋</m:t>
                        </m:r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𝛽</m:t>
                        </m:r>
                      </m:e>
                    </m:d>
                    <m:r>
                      <a:rPr lang="en-US" altLang="zh-CN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 </m:t>
                    </m:r>
                    <m:r>
                      <a:rPr lang="en-US" altLang="zh-CN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𝑠</m:t>
                    </m:r>
                    <m:r>
                      <a:rPr lang="en-US" altLang="zh-CN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.</m:t>
                    </m:r>
                    <m:r>
                      <a:rPr lang="en-US" altLang="zh-CN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𝑡</m:t>
                    </m:r>
                    <m:r>
                      <a:rPr lang="en-US" altLang="zh-CN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.</m:t>
                    </m:r>
                    <m:nary>
                      <m:naryPr>
                        <m:chr m:val="∑"/>
                        <m:ctrlP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𝑗</m:t>
                        </m:r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𝑝</m:t>
                        </m:r>
                      </m:sup>
                      <m:e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|</m:t>
                        </m:r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≤</m:t>
                        </m:r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𝑡</m:t>
                        </m:r>
                      </m:e>
                    </m:nary>
                  </m:oMath>
                </a14:m>
                <a:r>
                  <a:rPr lang="en-US" altLang="zh-CN" sz="16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icrosoft YaHei" charset="0"/>
                  </a:rPr>
                  <a:t>    </a:t>
                </a:r>
              </a:p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accPr>
                          <m:e>
                            <m:r>
                              <a:rPr lang="zh-CN" alt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𝜆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𝑙𝑎𝑠𝑠𝑜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has no close form.</a:t>
                </a: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8" name="文本框 101">
                <a:extLst>
                  <a:ext uri="{FF2B5EF4-FFF2-40B4-BE49-F238E27FC236}">
                    <a16:creationId xmlns:a16="http://schemas.microsoft.com/office/drawing/2014/main" id="{CE417DF9-25B0-44FE-BF73-277117824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85" y="4430641"/>
                <a:ext cx="4443565" cy="1961050"/>
              </a:xfrm>
              <a:prstGeom prst="rect">
                <a:avLst/>
              </a:prstGeom>
              <a:blipFill>
                <a:blip r:embed="rId5"/>
                <a:stretch>
                  <a:fillRect t="-145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72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6913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 Method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文本占位符 1"/>
          <p:cNvSpPr txBox="1">
            <a:spLocks/>
          </p:cNvSpPr>
          <p:nvPr/>
        </p:nvSpPr>
        <p:spPr>
          <a:xfrm>
            <a:off x="931114" y="923369"/>
            <a:ext cx="31401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dirty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Elastic net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101">
                <a:extLst>
                  <a:ext uri="{FF2B5EF4-FFF2-40B4-BE49-F238E27FC236}">
                    <a16:creationId xmlns:a16="http://schemas.microsoft.com/office/drawing/2014/main" id="{50B576ED-F0D2-4D2F-91E8-4197EB015A53}"/>
                  </a:ext>
                </a:extLst>
              </p:cNvPr>
              <p:cNvSpPr txBox="1"/>
              <p:nvPr/>
            </p:nvSpPr>
            <p:spPr>
              <a:xfrm>
                <a:off x="7270559" y="3148868"/>
                <a:ext cx="4443565" cy="3144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|</m:t>
                              </m:r>
                              <m: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|</m:t>
                          </m:r>
                        </m:e>
                      </m:nary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𝛼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≤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𝑡</m:t>
                      </m:r>
                    </m:oMath>
                  </m:oMathPara>
                </a14:m>
                <a:endParaRPr lang="en-US" altLang="zh-CN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𝛼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𝜆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𝜆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(1−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)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𝛼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0,1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𝜆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≥0</m:t>
                      </m:r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60" name="文本框 101">
                <a:extLst>
                  <a:ext uri="{FF2B5EF4-FFF2-40B4-BE49-F238E27FC236}">
                    <a16:creationId xmlns:a16="http://schemas.microsoft.com/office/drawing/2014/main" id="{50B576ED-F0D2-4D2F-91E8-4197EB015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559" y="3148868"/>
                <a:ext cx="4443565" cy="3144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F84DB968-09FC-488C-8E2C-E0A83293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114" y="190623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3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6913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 Method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文本占位符 1"/>
          <p:cNvSpPr txBox="1">
            <a:spLocks/>
          </p:cNvSpPr>
          <p:nvPr/>
        </p:nvSpPr>
        <p:spPr>
          <a:xfrm>
            <a:off x="931114" y="923369"/>
            <a:ext cx="31401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Group lasso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101">
                <a:extLst>
                  <a:ext uri="{FF2B5EF4-FFF2-40B4-BE49-F238E27FC236}">
                    <a16:creationId xmlns:a16="http://schemas.microsoft.com/office/drawing/2014/main" id="{50B576ED-F0D2-4D2F-91E8-4197EB015A53}"/>
                  </a:ext>
                </a:extLst>
              </p:cNvPr>
              <p:cNvSpPr txBox="1"/>
              <p:nvPr/>
            </p:nvSpPr>
            <p:spPr>
              <a:xfrm>
                <a:off x="1173464" y="1987554"/>
                <a:ext cx="9426112" cy="3230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  <a:cs typeface="Microsoft YaHei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  <a:cs typeface="Microsoft YaHei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  <a:cs typeface="Microsoft YaHei" charset="0"/>
                                </a:rPr>
                                <m:t>𝛽</m:t>
                              </m:r>
                              <m:r>
                                <a:rPr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crosoft YaHei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CN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YaHei" charset="0"/>
                            </a:rPr>
                            <m:t>∥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YaHei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YaHei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+</m:t>
                          </m:r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zh-CN" alt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𝐿</m:t>
                              </m:r>
                            </m:sup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CN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altLang="zh-CN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Divide the p parameter into L groups,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:the number of parameter in group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𝑙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If the group size are all one, it reduces to lasso.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Select the variable in group level. 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If one of parameter in a group is non zero, they will all be non-zero.</a:t>
                </a: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60" name="文本框 101">
                <a:extLst>
                  <a:ext uri="{FF2B5EF4-FFF2-40B4-BE49-F238E27FC236}">
                    <a16:creationId xmlns:a16="http://schemas.microsoft.com/office/drawing/2014/main" id="{50B576ED-F0D2-4D2F-91E8-4197EB015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64" y="1987554"/>
                <a:ext cx="9426112" cy="3230372"/>
              </a:xfrm>
              <a:prstGeom prst="rect">
                <a:avLst/>
              </a:prstGeom>
              <a:blipFill>
                <a:blip r:embed="rId3"/>
                <a:stretch>
                  <a:fillRect l="-5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30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6913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 Method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文本占位符 1"/>
          <p:cNvSpPr txBox="1">
            <a:spLocks/>
          </p:cNvSpPr>
          <p:nvPr/>
        </p:nvSpPr>
        <p:spPr>
          <a:xfrm>
            <a:off x="931114" y="923369"/>
            <a:ext cx="31401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Group lasso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101">
                <a:extLst>
                  <a:ext uri="{FF2B5EF4-FFF2-40B4-BE49-F238E27FC236}">
                    <a16:creationId xmlns:a16="http://schemas.microsoft.com/office/drawing/2014/main" id="{50B576ED-F0D2-4D2F-91E8-4197EB015A53}"/>
                  </a:ext>
                </a:extLst>
              </p:cNvPr>
              <p:cNvSpPr txBox="1"/>
              <p:nvPr/>
            </p:nvSpPr>
            <p:spPr>
              <a:xfrm>
                <a:off x="2293138" y="2808648"/>
                <a:ext cx="9426112" cy="2535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Use </a:t>
                </a:r>
                <a:r>
                  <a:rPr lang="en-US" altLang="zh-CN" dirty="0" err="1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Blockwise</a:t>
                </a:r>
                <a:r>
                  <a:rPr lang="en-US" altLang="zh-CN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Coordinate </a:t>
                </a:r>
                <a:r>
                  <a:rPr lang="en-US" altLang="zh-CN" dirty="0" err="1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Desent</a:t>
                </a:r>
                <a:r>
                  <a:rPr lang="en-US" altLang="zh-CN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to solve </a:t>
                </a:r>
                <a:r>
                  <a:rPr lang="en-US" altLang="zh-TW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group </a:t>
                </a:r>
                <a:r>
                  <a:rPr lang="en-US" altLang="zh-TW" dirty="0" err="1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lasso,we</a:t>
                </a:r>
                <a:r>
                  <a:rPr lang="en-US" altLang="zh-TW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will get :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𝑦</m:t>
                            </m:r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Microsoft YaHei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Microsoft YaHei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) 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2</m:t>
                        </m:r>
                      </m:sub>
                    </m:sSub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ad>
                      <m:radPr>
                        <m:degHide m:val="on"/>
                        <m:ctrlP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altLang="zh-CN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,then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accPr>
                          <m:e>
                            <m:r>
                              <a:rPr lang="zh-CN" alt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=0</m:t>
                    </m:r>
                  </m:oMath>
                </a14:m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Otherwise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accPr>
                          <m:e>
                            <m:r>
                              <a:rPr lang="zh-CN" alt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fPr>
                          <m:num>
                            <m:r>
                              <a:rPr lang="zh-CN" alt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𝜆</m:t>
                            </m:r>
                            <m:rad>
                              <m:radPr>
                                <m:degHide m:val="on"/>
                                <m:ctrlPr>
                                  <a:rPr lang="zh-CN" alt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rad>
                          </m:num>
                          <m:den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Microsoft YaHei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Microsoft YaHei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Microsoft YaHei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, 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𝑙</m:t>
                        </m:r>
                      </m:sub>
                      <m:sup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𝑇</m:t>
                        </m:r>
                      </m:sup>
                    </m:sSubSup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𝑦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Turn out to be a algorithm cycles around the k groups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𝑘</m:t>
                        </m:r>
                      </m:sub>
                    </m:sSub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60" name="文本框 101">
                <a:extLst>
                  <a:ext uri="{FF2B5EF4-FFF2-40B4-BE49-F238E27FC236}">
                    <a16:creationId xmlns:a16="http://schemas.microsoft.com/office/drawing/2014/main" id="{50B576ED-F0D2-4D2F-91E8-4197EB015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138" y="2808648"/>
                <a:ext cx="9426112" cy="2535951"/>
              </a:xfrm>
              <a:prstGeom prst="rect">
                <a:avLst/>
              </a:prstGeom>
              <a:blipFill>
                <a:blip r:embed="rId3"/>
                <a:stretch>
                  <a:fillRect l="-5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79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6913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 Method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文本占位符 1"/>
          <p:cNvSpPr txBox="1">
            <a:spLocks/>
          </p:cNvSpPr>
          <p:nvPr/>
        </p:nvSpPr>
        <p:spPr>
          <a:xfrm>
            <a:off x="931114" y="923369"/>
            <a:ext cx="31401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SVM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101">
                <a:extLst>
                  <a:ext uri="{FF2B5EF4-FFF2-40B4-BE49-F238E27FC236}">
                    <a16:creationId xmlns:a16="http://schemas.microsoft.com/office/drawing/2014/main" id="{50B576ED-F0D2-4D2F-91E8-4197EB015A53}"/>
                  </a:ext>
                </a:extLst>
              </p:cNvPr>
              <p:cNvSpPr txBox="1"/>
              <p:nvPr/>
            </p:nvSpPr>
            <p:spPr>
              <a:xfrm>
                <a:off x="7076464" y="1987554"/>
                <a:ext cx="4495341" cy="2689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6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Find a classifier f such that 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𝑓</m:t>
                      </m:r>
                      <m:r>
                        <a:rPr lang="en-US" altLang="zh-C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{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&lt;0 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 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+1</m:t>
                          </m:r>
                        </m:sup>
                      </m:sSubSup>
                    </m:oMath>
                  </m:oMathPara>
                </a14:m>
                <a:endParaRPr lang="en-US" altLang="zh-CN" sz="16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6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𝑖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𝑓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&gt;0 </m:t>
                    </m:r>
                  </m:oMath>
                </a14:m>
                <a:r>
                  <a:rPr lang="en-US" altLang="zh-CN" sz="16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for a correct classification.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𝑥</m:t>
                      </m:r>
                      <m:r>
                        <a:rPr lang="en-US" altLang="zh-C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+</m:t>
                      </m:r>
                      <m:r>
                        <a:rPr lang="en-US" altLang="zh-C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𝑏</m:t>
                      </m:r>
                    </m:oMath>
                  </m:oMathPara>
                </a14:m>
                <a:endParaRPr lang="en-US" altLang="zh-CN" sz="16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6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and max the margin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2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𝑊</m:t>
                            </m:r>
                          </m:e>
                        </m:d>
                      </m:den>
                    </m:f>
                  </m:oMath>
                </a14:m>
                <a:endParaRPr lang="en-US" altLang="zh-CN" sz="16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60" name="文本框 101">
                <a:extLst>
                  <a:ext uri="{FF2B5EF4-FFF2-40B4-BE49-F238E27FC236}">
                    <a16:creationId xmlns:a16="http://schemas.microsoft.com/office/drawing/2014/main" id="{50B576ED-F0D2-4D2F-91E8-4197EB015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464" y="1987554"/>
                <a:ext cx="4495341" cy="2689711"/>
              </a:xfrm>
              <a:prstGeom prst="rect">
                <a:avLst/>
              </a:prstGeom>
              <a:blipFill>
                <a:blip r:embed="rId3"/>
                <a:stretch>
                  <a:fillRect l="-8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955CE0E0-AC7C-4E92-93F6-E544D3888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95" y="1987554"/>
            <a:ext cx="525809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4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3931207" y="578414"/>
            <a:ext cx="4329586" cy="1038313"/>
            <a:chOff x="3957557" y="1328691"/>
            <a:chExt cx="4329586" cy="1038313"/>
          </a:xfrm>
        </p:grpSpPr>
        <p:sp>
          <p:nvSpPr>
            <p:cNvPr id="7" name="矩形 6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CONTENTS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 rot="19416438">
            <a:off x="3263195" y="398397"/>
            <a:ext cx="1024513" cy="1398348"/>
            <a:chOff x="3087349" y="2414413"/>
            <a:chExt cx="1024513" cy="1398348"/>
          </a:xfrm>
        </p:grpSpPr>
        <p:sp>
          <p:nvSpPr>
            <p:cNvPr id="11" name="椭圆 10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 rot="8798391">
            <a:off x="7173354" y="665084"/>
            <a:ext cx="1587497" cy="1146873"/>
            <a:chOff x="7306290" y="4611207"/>
            <a:chExt cx="1587497" cy="1146873"/>
          </a:xfrm>
        </p:grpSpPr>
        <p:sp>
          <p:nvSpPr>
            <p:cNvPr id="16" name="椭圆 1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7878892" y="4611207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027349" y="2133824"/>
            <a:ext cx="308933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Introduction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787164" y="3000940"/>
            <a:ext cx="318401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Explore data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21990" y="3792171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Method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969238" y="4583117"/>
            <a:ext cx="302555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Data Analysis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230357" y="2155429"/>
            <a:ext cx="579692" cy="5796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1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247941" y="3002075"/>
            <a:ext cx="579692" cy="5796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2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239149" y="3776721"/>
            <a:ext cx="579692" cy="5796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3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239149" y="4568951"/>
            <a:ext cx="579692" cy="579692"/>
          </a:xfrm>
          <a:prstGeom prst="ellipse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4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椭圆 26"/>
          <p:cNvSpPr/>
          <p:nvPr/>
        </p:nvSpPr>
        <p:spPr>
          <a:xfrm>
            <a:off x="4239149" y="5361181"/>
            <a:ext cx="579692" cy="57969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5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9" name="文本框 22"/>
          <p:cNvSpPr txBox="1"/>
          <p:nvPr/>
        </p:nvSpPr>
        <p:spPr>
          <a:xfrm>
            <a:off x="5013198" y="5378298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Discussion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93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6913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 Method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文本占位符 1"/>
          <p:cNvSpPr txBox="1">
            <a:spLocks/>
          </p:cNvSpPr>
          <p:nvPr/>
        </p:nvSpPr>
        <p:spPr>
          <a:xfrm>
            <a:off x="931114" y="923369"/>
            <a:ext cx="31401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SVM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101">
                <a:extLst>
                  <a:ext uri="{FF2B5EF4-FFF2-40B4-BE49-F238E27FC236}">
                    <a16:creationId xmlns:a16="http://schemas.microsoft.com/office/drawing/2014/main" id="{50B576ED-F0D2-4D2F-91E8-4197EB015A53}"/>
                  </a:ext>
                </a:extLst>
              </p:cNvPr>
              <p:cNvSpPr txBox="1"/>
              <p:nvPr/>
            </p:nvSpPr>
            <p:spPr>
              <a:xfrm>
                <a:off x="2509635" y="1452938"/>
                <a:ext cx="6732585" cy="6487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icrosoft YaHei" charset="0"/>
                  </a:rPr>
                  <a:t>The Lagrange function to be minimized w.r.t </a:t>
                </a:r>
                <a:r>
                  <a:rPr lang="en-US" altLang="zh-CN" sz="14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icrosoft YaHei" charset="0"/>
                  </a:rPr>
                  <a:t>W 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icrosoft YaHei" charset="0"/>
                  </a:rPr>
                  <a:t>and </a:t>
                </a:r>
                <a:r>
                  <a:rPr lang="en-US" altLang="zh-CN" sz="14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icrosoft YaHei" charset="0"/>
                  </a:rPr>
                  <a:t>b 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icrosoft YaHei" charset="0"/>
                  </a:rPr>
                  <a:t>:</a:t>
                </a:r>
              </a:p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𝑝</m:t>
                        </m:r>
                      </m:sub>
                    </m:sSub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=</m:t>
                    </m:r>
                    <m:sSup>
                      <m:sSupPr>
                        <m:ctrlP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2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𝑊</m:t>
                            </m:r>
                          </m:e>
                        </m:d>
                      </m:e>
                      <m:sup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2</m:t>
                        </m:r>
                      </m:sup>
                    </m:sSup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𝑖</m:t>
                        </m:r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bPr>
                          <m:e>
                            <m:r>
                              <a:rPr lang="zh-CN" alt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+</m:t>
                            </m:r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−1}</m:t>
                        </m:r>
                      </m:e>
                    </m:nary>
                  </m:oMath>
                </a14:m>
                <a:r>
                  <a:rPr lang="en-US" altLang="zh-CN" sz="14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YaHei" charset="0"/>
                        </a:rPr>
                        <m:t>⇒</m:t>
                      </m:r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YaHei" charset="0"/>
                        </a:rPr>
                        <m:t>𝑊</m:t>
                      </m:r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YaHei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,0=</m:t>
                      </m:r>
                      <m:nary>
                        <m:naryPr>
                          <m:chr m:val="∑"/>
                          <m:ctrl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14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With the KKT conditions for SVM: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Stationarity :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𝑊</m:t>
                    </m:r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− </m:t>
                    </m:r>
                    <m:nary>
                      <m:naryPr>
                        <m:chr m:val="∑"/>
                        <m:ctrlP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𝑖</m:t>
                        </m:r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bPr>
                          <m:e>
                            <m:r>
                              <a:rPr lang="zh-CN" alt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=0 </m:t>
                    </m:r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𝑎𝑛𝑑</m:t>
                    </m:r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𝑖</m:t>
                        </m:r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bPr>
                          <m:e>
                            <m:r>
                              <a:rPr lang="zh-CN" alt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=0</m:t>
                    </m:r>
                  </m:oMath>
                </a14:m>
                <a:endParaRPr lang="en-US" altLang="zh-CN" sz="1400" b="0" dirty="0">
                  <a:solidFill>
                    <a:schemeClr val="bg1"/>
                  </a:solidFill>
                  <a:latin typeface="Microsoft YaHei" charset="0"/>
                  <a:ea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Primal admissibility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pPr>
                          <m:e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+</m:t>
                        </m:r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𝑏</m:t>
                        </m:r>
                      </m:e>
                    </m:d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≥1,</m:t>
                    </m:r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𝑖</m:t>
                    </m:r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=1,…,</m:t>
                    </m:r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𝑛</m:t>
                    </m:r>
                  </m:oMath>
                </a14:m>
                <a:endParaRPr lang="en-US" altLang="zh-CN" sz="1400" b="0" dirty="0">
                  <a:solidFill>
                    <a:schemeClr val="bg1"/>
                  </a:solidFill>
                  <a:latin typeface="Microsoft YaHei" charset="0"/>
                  <a:ea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Dual admissibility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lang="zh-CN" alt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  <a:cs typeface="Microsoft YaHei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≥0 ,</m:t>
                    </m:r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𝑖</m:t>
                    </m:r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=1,…,</m:t>
                    </m:r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𝑛</m:t>
                    </m:r>
                  </m:oMath>
                </a14:m>
                <a:endParaRPr lang="en-US" altLang="zh-CN" sz="1400" b="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400" b="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Complementarity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lang="zh-CN" alt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  <a:cs typeface="Microsoft YaHei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  <a:cs typeface="Microsoft YaHei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  <a:cs typeface="Microsoft YaHei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  <a:cs typeface="Microsoft YaHei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+</m:t>
                            </m:r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  <a:cs typeface="Microsoft YaHei" charset="0"/>
                          </a:rPr>
                          <m:t>−1</m:t>
                        </m:r>
                      </m:e>
                    </m:d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=0,</m:t>
                    </m:r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𝑖</m:t>
                    </m:r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=1,…,</m:t>
                    </m:r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𝑛</m:t>
                    </m:r>
                  </m:oMath>
                </a14:m>
                <a:endParaRPr lang="en-US" altLang="zh-CN" sz="1400" b="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4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Then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  <a:cs typeface="Microsoft YaHei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400" b="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by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  <a:cs typeface="Microsoft YaHei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  <a:cs typeface="Microsoft YaHei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sz="1400" b="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with constraints: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𝑖</m:t>
                          </m:r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𝑖</m:t>
                          </m:r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𝑗</m:t>
                              </m:r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,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𝑠𝑢𝑏𝑗𝑒𝑐𝑡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 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𝑡𝑜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≥0 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𝑎𝑛𝑑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𝑖</m:t>
                          </m:r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=0.</m:t>
                      </m:r>
                    </m:oMath>
                  </m:oMathPara>
                </a14:m>
                <a:endParaRPr lang="en-US" altLang="zh-CN" sz="1400" b="0" dirty="0">
                  <a:solidFill>
                    <a:schemeClr val="bg1"/>
                  </a:solidFill>
                  <a:latin typeface="Microsoft YaHei" charset="0"/>
                  <a:ea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400" b="0" dirty="0">
                  <a:solidFill>
                    <a:schemeClr val="bg1"/>
                  </a:solidFill>
                  <a:latin typeface="Microsoft YaHei" charset="0"/>
                  <a:ea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400" b="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400" b="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2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60" name="文本框 101">
                <a:extLst>
                  <a:ext uri="{FF2B5EF4-FFF2-40B4-BE49-F238E27FC236}">
                    <a16:creationId xmlns:a16="http://schemas.microsoft.com/office/drawing/2014/main" id="{50B576ED-F0D2-4D2F-91E8-4197EB015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635" y="1452938"/>
                <a:ext cx="6732585" cy="6487802"/>
              </a:xfrm>
              <a:prstGeom prst="rect">
                <a:avLst/>
              </a:prstGeom>
              <a:blipFill>
                <a:blip r:embed="rId3"/>
                <a:stretch>
                  <a:fillRect l="-2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17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6913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 Method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文本占位符 1"/>
          <p:cNvSpPr txBox="1">
            <a:spLocks/>
          </p:cNvSpPr>
          <p:nvPr/>
        </p:nvSpPr>
        <p:spPr>
          <a:xfrm>
            <a:off x="931114" y="923369"/>
            <a:ext cx="31401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SVM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101">
                <a:extLst>
                  <a:ext uri="{FF2B5EF4-FFF2-40B4-BE49-F238E27FC236}">
                    <a16:creationId xmlns:a16="http://schemas.microsoft.com/office/drawing/2014/main" id="{50B576ED-F0D2-4D2F-91E8-4197EB015A53}"/>
                  </a:ext>
                </a:extLst>
              </p:cNvPr>
              <p:cNvSpPr txBox="1"/>
              <p:nvPr/>
            </p:nvSpPr>
            <p:spPr>
              <a:xfrm>
                <a:off x="2501168" y="1452938"/>
                <a:ext cx="6732585" cy="6183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</a:rPr>
                  <a:t>Introduce “</a:t>
                </a:r>
                <a:r>
                  <a:rPr lang="en-US" altLang="zh-CN" sz="1400" dirty="0" err="1">
                    <a:solidFill>
                      <a:schemeClr val="bg1"/>
                    </a:solidFill>
                    <a:latin typeface="Microsoft YaHei" charset="0"/>
                    <a:ea typeface="Microsoft YaHei" charset="0"/>
                  </a:rPr>
                  <a:t>slack”variable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</a:rPr>
                  <a:t> to allow error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TW" sz="14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</a:rPr>
                  <a:t>We will get :</a:t>
                </a:r>
                <a:endParaRPr lang="en-US" altLang="zh-CN" sz="1400" dirty="0">
                  <a:solidFill>
                    <a:schemeClr val="bg1"/>
                  </a:solidFill>
                  <a:latin typeface="Microsoft YaHei" charset="0"/>
                  <a:ea typeface="Microsoft YaHei" charset="0"/>
                </a:endParaRPr>
              </a:p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𝑊</m:t>
                          </m:r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YaHei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sSup>
                        <m:sSupPr>
                          <m:ctrl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1400" b="0" dirty="0">
                  <a:solidFill>
                    <a:schemeClr val="bg1"/>
                  </a:solidFill>
                  <a:latin typeface="Microsoft YaHei" charset="0"/>
                  <a:ea typeface="Microsoft YaHei" charset="0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</a:rPr>
                  <a:t>C is a cost parameter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400" b="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</a:rPr>
                  <a:t>Rewrite</a:t>
                </a:r>
                <a:r>
                  <a:rPr lang="en-US" altLang="zh-CN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400" b="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</a:rPr>
                  <a:t>, we can get :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𝑊</m:t>
                          </m:r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YaHei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nary>
                        <m:naryPr>
                          <m:chr m:val="∑"/>
                          <m:ctrlPr>
                            <a:rPr lang="en-US" altLang="zh-CN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altLang="zh-CN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1400" dirty="0">
                  <a:solidFill>
                    <a:schemeClr val="bg1"/>
                  </a:solidFill>
                  <a:latin typeface="Microsoft YaHei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</a:rPr>
                  <a:t>w</a:t>
                </a:r>
                <a:r>
                  <a:rPr lang="en-US" altLang="zh-CN" sz="1400" b="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0,1−</m:t>
                            </m:r>
                            <m:sSub>
                              <m:sSubPr>
                                <m:ctrlPr>
                                  <a:rPr lang="en-US" altLang="zh-CN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zh-CN" alt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altLang="zh-CN" sz="1400" b="0" dirty="0">
                  <a:solidFill>
                    <a:schemeClr val="bg1"/>
                  </a:solidFill>
                  <a:latin typeface="Microsoft YaHei" charset="0"/>
                  <a:ea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400" b="0" dirty="0">
                  <a:solidFill>
                    <a:schemeClr val="bg1"/>
                  </a:solidFill>
                  <a:latin typeface="Microsoft YaHei" charset="0"/>
                  <a:ea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400" b="0" dirty="0">
                  <a:solidFill>
                    <a:schemeClr val="bg1"/>
                  </a:solidFill>
                  <a:latin typeface="Microsoft YaHei" charset="0"/>
                  <a:ea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400" b="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</a:rPr>
                  <a:t>Nonlinear classifier</a:t>
                </a:r>
              </a:p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l-GR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altLang="zh-CN" sz="1400" b="0" dirty="0">
                  <a:solidFill>
                    <a:schemeClr val="bg1"/>
                  </a:solidFill>
                  <a:latin typeface="Microsoft YaHei" charset="0"/>
                  <a:ea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Radial basis function(RBF)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： 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exp(-</a:t>
                </a:r>
                <a:r>
                  <a:rPr lang="el-GR" altLang="zh-CN" sz="14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γ||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x-y||2)</a:t>
                </a:r>
                <a:endParaRPr lang="en-US" altLang="zh-CN" sz="1400" b="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400" b="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2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60" name="文本框 101">
                <a:extLst>
                  <a:ext uri="{FF2B5EF4-FFF2-40B4-BE49-F238E27FC236}">
                    <a16:creationId xmlns:a16="http://schemas.microsoft.com/office/drawing/2014/main" id="{50B576ED-F0D2-4D2F-91E8-4197EB015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168" y="1452938"/>
                <a:ext cx="6732585" cy="6183809"/>
              </a:xfrm>
              <a:prstGeom prst="rect">
                <a:avLst/>
              </a:prstGeom>
              <a:blipFill>
                <a:blip r:embed="rId3"/>
                <a:stretch>
                  <a:fillRect l="-2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54EE5BB3-3914-4C81-A9B8-9DB655FC7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458" y="4544842"/>
            <a:ext cx="4241346" cy="183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8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6913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 Method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文本占位符 1"/>
          <p:cNvSpPr txBox="1">
            <a:spLocks/>
          </p:cNvSpPr>
          <p:nvPr/>
        </p:nvSpPr>
        <p:spPr>
          <a:xfrm>
            <a:off x="931114" y="923369"/>
            <a:ext cx="31401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dirty="0" err="1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XGboost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101">
                <a:extLst>
                  <a:ext uri="{FF2B5EF4-FFF2-40B4-BE49-F238E27FC236}">
                    <a16:creationId xmlns:a16="http://schemas.microsoft.com/office/drawing/2014/main" id="{50B576ED-F0D2-4D2F-91E8-4197EB015A53}"/>
                  </a:ext>
                </a:extLst>
              </p:cNvPr>
              <p:cNvSpPr txBox="1"/>
              <p:nvPr/>
            </p:nvSpPr>
            <p:spPr>
              <a:xfrm>
                <a:off x="4739054" y="1931437"/>
                <a:ext cx="6692242" cy="5712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𝑀𝑜𝑑𝑒𝑙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 :</m:t>
                      </m:r>
                      <m:acc>
                        <m:accPr>
                          <m:chr m:val="̂"/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b="0" dirty="0">
                  <a:solidFill>
                    <a:schemeClr val="bg1"/>
                  </a:solidFill>
                  <a:latin typeface="Microsoft YaHei" charset="0"/>
                  <a:ea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𝑂𝑏𝑗𝑒𝑐𝑡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𝑓𝑢𝑛𝑐𝑡𝑖𝑜𝑛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 : 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𝐿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))</m:t>
                          </m:r>
                        </m:e>
                      </m:nary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𝑀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With Taylor Expansion Approximation of Loss ,we get new goal for each iteration t:</a:t>
                </a:r>
              </a:p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) ]</m:t>
                          </m:r>
                        </m:e>
                      </m:nary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  <a:cs typeface="Microsoft YaHei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  <a:cs typeface="Microsoft YaHei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  <a:cs typeface="Microsoft YaHei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  <a:cs typeface="Microsoft YaHei" charset="0"/>
                          </a:rPr>
                          <m:t>𝜕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)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𝜕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sub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60" name="文本框 101">
                <a:extLst>
                  <a:ext uri="{FF2B5EF4-FFF2-40B4-BE49-F238E27FC236}">
                    <a16:creationId xmlns:a16="http://schemas.microsoft.com/office/drawing/2014/main" id="{50B576ED-F0D2-4D2F-91E8-4197EB015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054" y="1931437"/>
                <a:ext cx="6692242" cy="5712333"/>
              </a:xfrm>
              <a:prstGeom prst="rect">
                <a:avLst/>
              </a:prstGeom>
              <a:blipFill>
                <a:blip r:embed="rId3"/>
                <a:stretch>
                  <a:fillRect l="-7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1B58252A-09AB-4382-8DA7-D37ECFA45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34" y="2855663"/>
            <a:ext cx="4040820" cy="308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1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6913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 Method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文本占位符 1"/>
          <p:cNvSpPr txBox="1">
            <a:spLocks/>
          </p:cNvSpPr>
          <p:nvPr/>
        </p:nvSpPr>
        <p:spPr>
          <a:xfrm>
            <a:off x="931114" y="923369"/>
            <a:ext cx="31401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dirty="0" err="1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XGboost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101">
                <a:extLst>
                  <a:ext uri="{FF2B5EF4-FFF2-40B4-BE49-F238E27FC236}">
                    <a16:creationId xmlns:a16="http://schemas.microsoft.com/office/drawing/2014/main" id="{50B576ED-F0D2-4D2F-91E8-4197EB015A53}"/>
                  </a:ext>
                </a:extLst>
              </p:cNvPr>
              <p:cNvSpPr txBox="1"/>
              <p:nvPr/>
            </p:nvSpPr>
            <p:spPr>
              <a:xfrm>
                <a:off x="1097264" y="1682754"/>
                <a:ext cx="9426112" cy="5459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icrosoft YaHei" charset="0"/>
                  </a:rPr>
                  <a:t>We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h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icrosoft YaHei" charset="0"/>
                  </a:rPr>
                  <a:t> by tree :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altLang="zh-CN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400" dirty="0">
                  <a:solidFill>
                    <a:schemeClr val="bg1"/>
                  </a:solidFill>
                  <a:latin typeface="Microsoft YaHei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and define complexity as : </a:t>
                </a:r>
              </a:p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Ω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  <a:cs typeface="Microsoft YaHei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  <a:cs typeface="Microsoft YaHei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  <a:cs typeface="Microsoft YaHei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=</m:t>
                      </m:r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𝛾</m:t>
                      </m:r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𝑇</m:t>
                      </m:r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𝑗</m:t>
                          </m:r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𝑇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sz="14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algn="ctr">
                  <a:lnSpc>
                    <a:spcPct val="130000"/>
                  </a:lnSpc>
                </a:pPr>
                <a:endParaRPr lang="en-US" altLang="zh-CN" sz="14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Then the optimal weight in each leaf, and the resulting objective value are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  <a:cs typeface="Microsoft YaHei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  <a:cs typeface="Microsoft YaHei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  <a:cs typeface="Microsoft YaHei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  <a:cs typeface="Microsoft YaHei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  <a:cs typeface="Microsoft YaHei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  <a:cs typeface="Microsoft YaHei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+</m:t>
                          </m:r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𝜆</m:t>
                          </m:r>
                        </m:den>
                      </m:f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, </m:t>
                      </m:r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𝑂𝑏𝑗</m:t>
                      </m:r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𝑗</m:t>
                          </m:r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+</m:t>
                              </m:r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𝜆</m:t>
                              </m:r>
                            </m:den>
                          </m:f>
                        </m:e>
                      </m:nary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+</m:t>
                      </m:r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𝛾</m:t>
                      </m:r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𝑇</m:t>
                      </m:r>
                    </m:oMath>
                  </m:oMathPara>
                </a14:m>
                <a:endParaRPr lang="en-US" altLang="zh-CN" sz="1400" b="0" dirty="0">
                  <a:solidFill>
                    <a:schemeClr val="bg1"/>
                  </a:solidFill>
                  <a:latin typeface="Microsoft YaHei" charset="0"/>
                  <a:ea typeface="Microsoft YaHei" charset="0"/>
                </a:endParaRPr>
              </a:p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𝑖</m:t>
                          </m:r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𝑗</m:t>
                              </m:r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𝑡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𝑖</m:t>
                          </m:r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𝑗𝑡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14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60" name="文本框 101">
                <a:extLst>
                  <a:ext uri="{FF2B5EF4-FFF2-40B4-BE49-F238E27FC236}">
                    <a16:creationId xmlns:a16="http://schemas.microsoft.com/office/drawing/2014/main" id="{50B576ED-F0D2-4D2F-91E8-4197EB015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64" y="1682754"/>
                <a:ext cx="9426112" cy="5459828"/>
              </a:xfrm>
              <a:prstGeom prst="rect">
                <a:avLst/>
              </a:prstGeom>
              <a:blipFill>
                <a:blip r:embed="rId3"/>
                <a:stretch>
                  <a:fillRect l="-1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53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6913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 Method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文本占位符 1"/>
          <p:cNvSpPr txBox="1">
            <a:spLocks/>
          </p:cNvSpPr>
          <p:nvPr/>
        </p:nvSpPr>
        <p:spPr>
          <a:xfrm>
            <a:off x="931114" y="923369"/>
            <a:ext cx="31401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dirty="0" err="1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XGboost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101">
                <a:extLst>
                  <a:ext uri="{FF2B5EF4-FFF2-40B4-BE49-F238E27FC236}">
                    <a16:creationId xmlns:a16="http://schemas.microsoft.com/office/drawing/2014/main" id="{50B576ED-F0D2-4D2F-91E8-4197EB015A53}"/>
                  </a:ext>
                </a:extLst>
              </p:cNvPr>
              <p:cNvSpPr txBox="1"/>
              <p:nvPr/>
            </p:nvSpPr>
            <p:spPr>
              <a:xfrm>
                <a:off x="1097264" y="1682754"/>
                <a:ext cx="9426112" cy="3964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icrosoft YaHei" charset="0"/>
                  </a:rPr>
                  <a:t>Greedy Learning Algorithm of Tree</a:t>
                </a:r>
              </a:p>
              <a:p>
                <a:pPr algn="ctr">
                  <a:lnSpc>
                    <a:spcPct val="130000"/>
                  </a:lnSpc>
                </a:pPr>
                <a:endParaRPr lang="en-US" altLang="zh-CN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Microsoft YaHei" charset="0"/>
                </a:endParaRPr>
              </a:p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𝐺𝑎𝑖𝑛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[</m:t>
                    </m:r>
                    <m:f>
                      <m:f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𝜆</m:t>
                        </m:r>
                      </m:den>
                    </m:f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+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  <a:ea typeface="Microsoft YaHei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𝜆</m:t>
                        </m:r>
                      </m:den>
                    </m:f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𝜆</m:t>
                        </m:r>
                      </m:den>
                    </m:f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]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−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𝛾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  <a:latin typeface="Microsoft YaHei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icrosoft YaHei" charset="0"/>
                  </a:rPr>
                  <a:t>Each iteration we grow a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icrosoft YaHei" charset="0"/>
                  </a:rPr>
                  <a:t>,instead of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𝑥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We use 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𝜈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𝑥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𝜈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𝑖𝑠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𝑡h𝑒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𝑙𝑒𝑎𝑟𝑛𝑖𝑛𝑔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𝑟𝑎𝑡𝑒</m:t>
                      </m:r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60" name="文本框 101">
                <a:extLst>
                  <a:ext uri="{FF2B5EF4-FFF2-40B4-BE49-F238E27FC236}">
                    <a16:creationId xmlns:a16="http://schemas.microsoft.com/office/drawing/2014/main" id="{50B576ED-F0D2-4D2F-91E8-4197EB015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64" y="1682754"/>
                <a:ext cx="9426112" cy="3964355"/>
              </a:xfrm>
              <a:prstGeom prst="rect">
                <a:avLst/>
              </a:prstGeom>
              <a:blipFill>
                <a:blip r:embed="rId3"/>
                <a:stretch>
                  <a:fillRect l="-5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58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/>
              <p:cNvSpPr txBox="1"/>
              <p:nvPr/>
            </p:nvSpPr>
            <p:spPr>
              <a:xfrm>
                <a:off x="1272332" y="1451872"/>
                <a:ext cx="9411218" cy="777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YaHei" charset="0"/>
                        </a:rPr>
                        <m:t>𝐺𝑒𝑛𝑒𝑟𝑎𝑡𝑒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YaHei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YaHei" charset="0"/>
                        </a:rPr>
                        <m:t>𝑛𝑡𝑟𝑒𝑒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YaHei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YaHei" charset="0"/>
                        </a:rPr>
                        <m:t>𝑤𝑖𝑡h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YaHei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YaHei" charset="0"/>
                        </a:rPr>
                        <m:t>𝑚𝑦𝑡𝑟𝑦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YaHei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YaHei" charset="0"/>
                        </a:rPr>
                        <m:t>𝑛𝑜𝑑𝑒</m:t>
                      </m:r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And use the all tree to vote final prediction </a:t>
                </a:r>
              </a:p>
            </p:txBody>
          </p:sp>
        </mc:Choice>
        <mc:Fallback xmlns=""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332" y="1451872"/>
                <a:ext cx="9411218" cy="777457"/>
              </a:xfrm>
              <a:prstGeom prst="rect">
                <a:avLst/>
              </a:prstGeom>
              <a:blipFill>
                <a:blip r:embed="rId2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6913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 Method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文本占位符 1"/>
          <p:cNvSpPr txBox="1">
            <a:spLocks/>
          </p:cNvSpPr>
          <p:nvPr/>
        </p:nvSpPr>
        <p:spPr>
          <a:xfrm>
            <a:off x="931411" y="922303"/>
            <a:ext cx="31401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Random Forest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36EBC0F-B02D-40C8-96EB-C1CA618C9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941" y="2229329"/>
            <a:ext cx="5638800" cy="42291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9D78CC0-D634-4D50-97CC-46F50968F729}"/>
              </a:ext>
            </a:extLst>
          </p:cNvPr>
          <p:cNvSpPr/>
          <p:nvPr/>
        </p:nvSpPr>
        <p:spPr>
          <a:xfrm>
            <a:off x="1272332" y="354583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Bagging : Bootstrap aggregating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Ensemble Method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OOB : out of bag</a:t>
            </a:r>
          </a:p>
        </p:txBody>
      </p:sp>
    </p:spTree>
    <p:extLst>
      <p:ext uri="{BB962C8B-B14F-4D97-AF65-F5344CB8AC3E}">
        <p14:creationId xmlns:p14="http://schemas.microsoft.com/office/powerpoint/2010/main" val="118895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853755" y="2137583"/>
            <a:ext cx="4484394" cy="1038313"/>
            <a:chOff x="3880105" y="1328691"/>
            <a:chExt cx="4484394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80105" y="1328691"/>
              <a:ext cx="448439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FOUR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919045" y="3524657"/>
            <a:ext cx="645355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Data Analysis</a:t>
            </a:r>
            <a:endParaRPr kumimoji="1" lang="zh-CN" altLang="en-US" sz="6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320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6913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en-US" altLang="zh-TW" dirty="0">
                <a:latin typeface="Microsoft YaHei" charset="0"/>
                <a:ea typeface="Microsoft YaHei" charset="0"/>
              </a:rPr>
              <a:t>Data Analysis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04" name="组 2"/>
          <p:cNvGrpSpPr/>
          <p:nvPr/>
        </p:nvGrpSpPr>
        <p:grpSpPr>
          <a:xfrm>
            <a:off x="769916" y="1919793"/>
            <a:ext cx="9468592" cy="1342440"/>
            <a:chOff x="1815044" y="1622762"/>
            <a:chExt cx="5030058" cy="1342440"/>
          </a:xfrm>
        </p:grpSpPr>
        <p:sp>
          <p:nvSpPr>
            <p:cNvPr id="108" name="文本框 25"/>
            <p:cNvSpPr txBox="1"/>
            <p:nvPr/>
          </p:nvSpPr>
          <p:spPr>
            <a:xfrm>
              <a:off x="2356272" y="1672540"/>
              <a:ext cx="4189045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endParaRPr lang="en-US" altLang="zh-CN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>
                <a:lnSpc>
                  <a:spcPct val="130000"/>
                </a:lnSpc>
              </a:pPr>
              <a:endParaRPr lang="en-US" altLang="zh-CN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1815044" y="1622762"/>
              <a:ext cx="5030058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TW" sz="20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  </a:t>
              </a:r>
              <a:r>
                <a:rPr lang="zh-TW" altLang="en-US" sz="20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資料分割</a:t>
              </a:r>
              <a:r>
                <a:rPr lang="en-US" altLang="zh-TW" sz="20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: </a:t>
              </a:r>
              <a:r>
                <a:rPr lang="zh-TW" altLang="en-US" sz="2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將</a:t>
              </a:r>
              <a:r>
                <a:rPr lang="en-US" altLang="zh-TW" sz="2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51490</a:t>
              </a:r>
              <a:r>
                <a:rPr lang="zh-TW" altLang="en-US" sz="2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筆資料，拆分成</a:t>
              </a:r>
              <a:r>
                <a:rPr lang="en-US" altLang="zh-TW" sz="2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80%</a:t>
              </a:r>
              <a:r>
                <a:rPr lang="zh-TW" altLang="en-US" sz="2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TW" sz="2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training</a:t>
              </a:r>
              <a:r>
                <a:rPr lang="zh-TW" altLang="en-US" sz="2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TW" sz="2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data</a:t>
              </a:r>
              <a:r>
                <a:rPr lang="zh-TW" altLang="en-US" sz="2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，</a:t>
              </a:r>
              <a:r>
                <a:rPr lang="en-US" altLang="zh-TW" sz="2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20%</a:t>
              </a:r>
              <a:r>
                <a:rPr lang="zh-TW" altLang="en-US" sz="2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TW" sz="2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testing data</a:t>
              </a:r>
            </a:p>
            <a:p>
              <a:pPr lvl="0">
                <a:lnSpc>
                  <a:spcPct val="130000"/>
                </a:lnSpc>
              </a:pPr>
              <a:endParaRPr lang="en-US" altLang="zh-CN" sz="2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15" name="组 2"/>
          <p:cNvGrpSpPr/>
          <p:nvPr/>
        </p:nvGrpSpPr>
        <p:grpSpPr>
          <a:xfrm>
            <a:off x="769918" y="2585657"/>
            <a:ext cx="11422083" cy="1387026"/>
            <a:chOff x="1815045" y="1672540"/>
            <a:chExt cx="6067823" cy="1387026"/>
          </a:xfrm>
        </p:grpSpPr>
        <p:sp>
          <p:nvSpPr>
            <p:cNvPr id="116" name="文本框 25"/>
            <p:cNvSpPr txBox="1"/>
            <p:nvPr/>
          </p:nvSpPr>
          <p:spPr>
            <a:xfrm>
              <a:off x="2356272" y="1672540"/>
              <a:ext cx="4189045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endParaRPr lang="en-US" altLang="zh-CN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>
                <a:lnSpc>
                  <a:spcPct val="130000"/>
                </a:lnSpc>
              </a:pPr>
              <a:endParaRPr lang="en-US" altLang="zh-CN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1815045" y="1805889"/>
              <a:ext cx="6067823" cy="12536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30000"/>
                </a:lnSpc>
                <a:buAutoNum type="arabicPeriod" startAt="2"/>
              </a:pPr>
              <a:r>
                <a:rPr lang="zh-TW" altLang="en-US" sz="20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資料標準化</a:t>
              </a:r>
              <a:r>
                <a:rPr lang="en-US" altLang="zh-TW" sz="20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:</a:t>
              </a:r>
              <a:r>
                <a:rPr lang="zh-TW" altLang="en-US" sz="20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zh-TW" altLang="en-US" sz="2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針對連續型和類別型</a:t>
              </a:r>
              <a:r>
                <a:rPr lang="en-US" altLang="zh-TW" sz="2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(ordinal) X</a:t>
              </a:r>
              <a:r>
                <a:rPr lang="zh-TW" altLang="en-US" sz="2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做標準化，其餘類別型</a:t>
              </a:r>
              <a:r>
                <a:rPr lang="en-US" altLang="zh-TW" sz="2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(nominal)</a:t>
              </a:r>
              <a:r>
                <a:rPr lang="zh-TW" altLang="en-US" sz="2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則建立</a:t>
              </a:r>
              <a:r>
                <a:rPr lang="en-US" altLang="zh-TW" sz="2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dummy variable</a:t>
              </a:r>
            </a:p>
            <a:p>
              <a:pPr lvl="0">
                <a:lnSpc>
                  <a:spcPct val="130000"/>
                </a:lnSpc>
              </a:pPr>
              <a:endParaRPr lang="en-US" altLang="zh-CN" sz="2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118" name="文本占位符 1"/>
          <p:cNvSpPr txBox="1">
            <a:spLocks/>
          </p:cNvSpPr>
          <p:nvPr/>
        </p:nvSpPr>
        <p:spPr>
          <a:xfrm>
            <a:off x="931411" y="922303"/>
            <a:ext cx="31401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(</a:t>
            </a:r>
            <a:r>
              <a:rPr kumimoji="1" lang="en-US" altLang="zh-TW" dirty="0"/>
              <a:t>0</a:t>
            </a:r>
            <a:r>
              <a:rPr kumimoji="1" lang="en-US" altLang="zh-CN" dirty="0"/>
              <a:t>) </a:t>
            </a:r>
            <a:r>
              <a:rPr kumimoji="1" lang="zh-TW" altLang="en-US" dirty="0"/>
              <a:t>資料處理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03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6913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en-US" altLang="zh-TW" dirty="0">
                <a:latin typeface="Microsoft YaHei" charset="0"/>
                <a:ea typeface="Microsoft YaHei" charset="0"/>
              </a:rPr>
              <a:t>Data Analysis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7992525" y="2221733"/>
            <a:ext cx="3498496" cy="1140077"/>
            <a:chOff x="8199418" y="2422525"/>
            <a:chExt cx="3365500" cy="1096737"/>
          </a:xfrm>
        </p:grpSpPr>
        <p:grpSp>
          <p:nvGrpSpPr>
            <p:cNvPr id="11" name="组 10"/>
            <p:cNvGrpSpPr/>
            <p:nvPr/>
          </p:nvGrpSpPr>
          <p:grpSpPr>
            <a:xfrm>
              <a:off x="8199418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9" name="组 8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15" name="组 1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16" name="矩形 15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7" name="矩形 16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" name="组 6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4" name="矩形 3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" name="矩形 4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12" name="矩形 11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0" name="矩形 9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04</a:t>
                </a:r>
                <a:endParaRPr lang="zh-CN" altLang="en-US" dirty="0"/>
              </a:p>
            </p:txBody>
          </p:sp>
        </p:grpSp>
        <p:sp>
          <p:nvSpPr>
            <p:cNvPr id="92" name="矩形 91"/>
            <p:cNvSpPr/>
            <p:nvPr/>
          </p:nvSpPr>
          <p:spPr>
            <a:xfrm>
              <a:off x="9607274" y="2819094"/>
              <a:ext cx="668639" cy="331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Step4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5465633" y="2221733"/>
            <a:ext cx="3498496" cy="1140077"/>
            <a:chOff x="5768587" y="2422525"/>
            <a:chExt cx="3365500" cy="1096737"/>
          </a:xfrm>
        </p:grpSpPr>
        <p:grpSp>
          <p:nvGrpSpPr>
            <p:cNvPr id="62" name="组 61"/>
            <p:cNvGrpSpPr/>
            <p:nvPr/>
          </p:nvGrpSpPr>
          <p:grpSpPr>
            <a:xfrm>
              <a:off x="5768587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63" name="组 6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65" name="组 6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70" name="矩形 6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1" name="矩形 7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66" name="组 6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68" name="矩形 6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9" name="矩形 6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67" name="矩形 6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64" name="矩形 6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03</a:t>
                </a:r>
                <a:endParaRPr lang="zh-CN" altLang="en-US" dirty="0"/>
              </a:p>
            </p:txBody>
          </p:sp>
        </p:grpSp>
        <p:sp>
          <p:nvSpPr>
            <p:cNvPr id="93" name="矩形 92"/>
            <p:cNvSpPr/>
            <p:nvPr/>
          </p:nvSpPr>
          <p:spPr>
            <a:xfrm>
              <a:off x="7127303" y="2802178"/>
              <a:ext cx="668639" cy="331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Step3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1395198" y="2221730"/>
            <a:ext cx="5042041" cy="1140077"/>
            <a:chOff x="1852890" y="2422522"/>
            <a:chExt cx="4850367" cy="1096737"/>
          </a:xfrm>
        </p:grpSpPr>
        <p:grpSp>
          <p:nvGrpSpPr>
            <p:cNvPr id="72" name="组 71"/>
            <p:cNvGrpSpPr/>
            <p:nvPr/>
          </p:nvGrpSpPr>
          <p:grpSpPr>
            <a:xfrm>
              <a:off x="3337757" y="2422522"/>
              <a:ext cx="3365500" cy="1096737"/>
              <a:chOff x="769918" y="2422525"/>
              <a:chExt cx="3365500" cy="1096737"/>
            </a:xfrm>
          </p:grpSpPr>
          <p:grpSp>
            <p:nvGrpSpPr>
              <p:cNvPr id="73" name="组 7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75" name="组 7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80" name="矩形 7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1" name="矩形 8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6" name="组 7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78" name="矩形 7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77" name="矩形 7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4" name="矩形 7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02</a:t>
                </a:r>
                <a:endParaRPr lang="zh-CN" altLang="en-US" dirty="0"/>
              </a:p>
            </p:txBody>
          </p:sp>
        </p:grpSp>
        <p:sp>
          <p:nvSpPr>
            <p:cNvPr id="95" name="矩形 94"/>
            <p:cNvSpPr/>
            <p:nvPr/>
          </p:nvSpPr>
          <p:spPr>
            <a:xfrm>
              <a:off x="4758794" y="2810637"/>
              <a:ext cx="668639" cy="331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Step2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852890" y="2822458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980379" y="2230148"/>
            <a:ext cx="2929969" cy="1140077"/>
            <a:chOff x="1453841" y="2406186"/>
            <a:chExt cx="2818585" cy="1096737"/>
          </a:xfrm>
        </p:grpSpPr>
        <p:grpSp>
          <p:nvGrpSpPr>
            <p:cNvPr id="82" name="组 81"/>
            <p:cNvGrpSpPr/>
            <p:nvPr/>
          </p:nvGrpSpPr>
          <p:grpSpPr>
            <a:xfrm>
              <a:off x="1453841" y="2406186"/>
              <a:ext cx="2818585" cy="1096737"/>
              <a:chOff x="1316832" y="2422525"/>
              <a:chExt cx="2818585" cy="1096737"/>
            </a:xfrm>
          </p:grpSpPr>
          <p:grpSp>
            <p:nvGrpSpPr>
              <p:cNvPr id="83" name="组 82"/>
              <p:cNvGrpSpPr/>
              <p:nvPr/>
            </p:nvGrpSpPr>
            <p:grpSpPr>
              <a:xfrm>
                <a:off x="1316832" y="2422525"/>
                <a:ext cx="2818585" cy="1096737"/>
                <a:chOff x="221317" y="2714625"/>
                <a:chExt cx="3782006" cy="1471612"/>
              </a:xfrm>
            </p:grpSpPr>
            <p:grpSp>
              <p:nvGrpSpPr>
                <p:cNvPr id="85" name="组 8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90" name="矩形 8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91" name="矩形 9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86" name="组 85"/>
                <p:cNvGrpSpPr/>
                <p:nvPr/>
              </p:nvGrpSpPr>
              <p:grpSpPr>
                <a:xfrm>
                  <a:off x="221317" y="2714625"/>
                  <a:ext cx="3654524" cy="1471612"/>
                  <a:chOff x="221317" y="2714625"/>
                  <a:chExt cx="3654524" cy="1471612"/>
                </a:xfrm>
              </p:grpSpPr>
              <p:sp>
                <p:nvSpPr>
                  <p:cNvPr id="88" name="矩形 87"/>
                  <p:cNvSpPr/>
                  <p:nvPr/>
                </p:nvSpPr>
                <p:spPr>
                  <a:xfrm>
                    <a:off x="221317" y="2714625"/>
                    <a:ext cx="3134232" cy="147161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9" name="矩形 8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87" name="矩形 8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84" name="矩形 8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01</a:t>
                </a:r>
                <a:endParaRPr lang="zh-CN" altLang="en-US" dirty="0"/>
              </a:p>
            </p:txBody>
          </p:sp>
        </p:grpSp>
        <p:sp>
          <p:nvSpPr>
            <p:cNvPr id="96" name="矩形 95"/>
            <p:cNvSpPr/>
            <p:nvPr/>
          </p:nvSpPr>
          <p:spPr>
            <a:xfrm>
              <a:off x="2938311" y="2768347"/>
              <a:ext cx="177708" cy="331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/>
              <p:cNvSpPr txBox="1"/>
              <p:nvPr/>
            </p:nvSpPr>
            <p:spPr>
              <a:xfrm>
                <a:off x="884215" y="4075296"/>
                <a:ext cx="2468582" cy="1052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利用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5-fold CV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同時調整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𝛼</m:t>
                    </m:r>
                    <m:r>
                      <a:rPr lang="en-US" altLang="zh-CN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,</m:t>
                    </m:r>
                    <m:r>
                      <a:rPr lang="zh-CN" altLang="en-US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𝜆</m:t>
                    </m:r>
                  </m:oMath>
                </a14:m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)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使得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Validation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data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AUC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最大</a:t>
                </a:r>
                <a:endParaRPr lang="en-US" altLang="zh-TW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由於調整過程中</a:t>
                </a:r>
                <a14:m>
                  <m:oMath xmlns:m="http://schemas.openxmlformats.org/officeDocument/2006/math">
                    <m:r>
                      <a:rPr lang="zh-CN" altLang="en-US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𝛼</m:t>
                    </m:r>
                  </m:oMath>
                </a14:m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值變動很大</a:t>
                </a:r>
                <a:endParaRPr lang="en-US" altLang="zh-TW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給定 </a:t>
                </a:r>
                <a14:m>
                  <m:oMath xmlns:m="http://schemas.openxmlformats.org/officeDocument/2006/math">
                    <m:r>
                      <a:rPr lang="zh-CN" altLang="en-US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𝛼</m:t>
                    </m:r>
                  </m:oMath>
                </a14:m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=1</a:t>
                </a:r>
                <a:endPara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15" y="4075296"/>
                <a:ext cx="2468582" cy="1052596"/>
              </a:xfrm>
              <a:prstGeom prst="rect">
                <a:avLst/>
              </a:prstGeom>
              <a:blipFill>
                <a:blip r:embed="rId2"/>
                <a:stretch>
                  <a:fillRect b="-17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/>
              <p:cNvSpPr/>
              <p:nvPr/>
            </p:nvSpPr>
            <p:spPr>
              <a:xfrm>
                <a:off x="1425473" y="3678177"/>
                <a:ext cx="1480534" cy="7013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TW" altLang="en-US" sz="1600" b="1" dirty="0">
                    <a:solidFill>
                      <a:schemeClr val="accent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調整參數</a:t>
                </a:r>
                <a:r>
                  <a:rPr lang="en-US" altLang="zh-CN" sz="1600" b="1" dirty="0">
                    <a:solidFill>
                      <a:schemeClr val="accent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sz="1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𝛼</m:t>
                    </m:r>
                    <m:r>
                      <a:rPr lang="en-US" altLang="zh-CN" sz="1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,</m:t>
                    </m:r>
                    <m:r>
                      <a:rPr lang="zh-CN" altLang="en-US" sz="1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𝜆</m:t>
                    </m:r>
                  </m:oMath>
                </a14:m>
                <a:r>
                  <a:rPr lang="en-US" altLang="zh-CN" sz="1600" b="1" dirty="0">
                    <a:solidFill>
                      <a:schemeClr val="accent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)</a:t>
                </a:r>
              </a:p>
              <a:p>
                <a:pPr lvl="0">
                  <a:lnSpc>
                    <a:spcPct val="130000"/>
                  </a:lnSpc>
                </a:pPr>
                <a:endParaRPr lang="en-US" altLang="zh-CN" sz="1600" b="1" dirty="0">
                  <a:solidFill>
                    <a:schemeClr val="accent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103" name="矩形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473" y="3678177"/>
                <a:ext cx="1480534" cy="701346"/>
              </a:xfrm>
              <a:prstGeom prst="rect">
                <a:avLst/>
              </a:prstGeom>
              <a:blipFill>
                <a:blip r:embed="rId3"/>
                <a:stretch>
                  <a:fillRect l="-2469" r="-4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/>
              <p:cNvSpPr txBox="1"/>
              <p:nvPr/>
            </p:nvSpPr>
            <p:spPr>
              <a:xfrm>
                <a:off x="3603982" y="4110464"/>
                <a:ext cx="2258121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使用步驟一的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𝛼</m:t>
                    </m:r>
                    <m:r>
                      <a:rPr lang="en-US" altLang="zh-CN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,</m:t>
                    </m:r>
                    <m:r>
                      <a:rPr lang="zh-CN" altLang="en-US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𝜆</m:t>
                    </m:r>
                  </m:oMath>
                </a14:m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)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  <a:endParaRPr lang="en-US" altLang="zh-TW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用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Elastic net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的方法找出</a:t>
                </a:r>
                <a:endParaRPr lang="en-US" altLang="zh-TW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重要變數</a:t>
                </a:r>
                <a:endPara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106" name="文本框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982" y="4110464"/>
                <a:ext cx="2258121" cy="812530"/>
              </a:xfrm>
              <a:prstGeom prst="rect">
                <a:avLst/>
              </a:prstGeom>
              <a:blipFill>
                <a:blip r:embed="rId4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矩形 106"/>
          <p:cNvSpPr/>
          <p:nvPr/>
        </p:nvSpPr>
        <p:spPr>
          <a:xfrm>
            <a:off x="4228236" y="3678177"/>
            <a:ext cx="1005403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變數選擇</a:t>
            </a:r>
            <a:endParaRPr lang="en-US" altLang="zh-CN" sz="1600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/>
              <p:cNvSpPr txBox="1"/>
              <p:nvPr/>
            </p:nvSpPr>
            <p:spPr>
              <a:xfrm>
                <a:off x="6051746" y="4101672"/>
                <a:ext cx="2258121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使用步驟一的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𝛼</m:t>
                    </m:r>
                    <m:r>
                      <a:rPr lang="en-US" altLang="zh-CN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,</m:t>
                    </m:r>
                    <m:r>
                      <a:rPr lang="zh-CN" altLang="en-US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𝜆</m:t>
                    </m:r>
                  </m:oMath>
                </a14:m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)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和</a:t>
                </a:r>
                <a:endParaRPr lang="en-US" altLang="zh-TW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步驟二選出的變數</a:t>
                </a:r>
                <a:endParaRPr lang="en-US" altLang="zh-TW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Fit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一個 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logistic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regression</a:t>
                </a:r>
                <a:endPara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109" name="文本框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746" y="4101672"/>
                <a:ext cx="2258121" cy="812530"/>
              </a:xfrm>
              <a:prstGeom prst="rect">
                <a:avLst/>
              </a:prstGeom>
              <a:blipFill>
                <a:blip r:embed="rId5"/>
                <a:stretch>
                  <a:fillRect b="-2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矩形 109"/>
          <p:cNvSpPr/>
          <p:nvPr/>
        </p:nvSpPr>
        <p:spPr>
          <a:xfrm>
            <a:off x="6629245" y="3674657"/>
            <a:ext cx="1005403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1600" b="1" dirty="0">
                <a:solidFill>
                  <a:schemeClr val="accent3"/>
                </a:solidFill>
                <a:latin typeface="Microsoft YaHei" charset="0"/>
                <a:ea typeface="Microsoft YaHei" charset="0"/>
                <a:cs typeface="Microsoft YaHei" charset="0"/>
              </a:rPr>
              <a:t>配適模型</a:t>
            </a:r>
            <a:endParaRPr lang="en-US" altLang="zh-CN" sz="1600" b="1" dirty="0">
              <a:solidFill>
                <a:schemeClr val="accent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8578638" y="4114921"/>
            <a:ext cx="250051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重複步驟一到步驟三</a:t>
            </a:r>
            <a:r>
              <a:rPr lang="en-US" altLang="zh-TW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100</a:t>
            </a: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次</a:t>
            </a:r>
            <a:endParaRPr lang="en-US" altLang="zh-TW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>
              <a:lnSpc>
                <a:spcPct val="13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計算平均的</a:t>
            </a:r>
            <a:r>
              <a:rPr lang="en-US" altLang="zh-TW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prediction accuracy</a:t>
            </a:r>
          </a:p>
          <a:p>
            <a:pPr algn="ctr">
              <a:lnSpc>
                <a:spcPct val="13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並畫出個別的</a:t>
            </a:r>
            <a:r>
              <a:rPr lang="en-US" altLang="zh-TW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ROC</a:t>
            </a: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curve</a:t>
            </a:r>
            <a:endParaRPr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9484245" y="3669385"/>
            <a:ext cx="595035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16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預測</a:t>
            </a:r>
            <a:endParaRPr lang="en-US" altLang="zh-CN" sz="1600" b="1" dirty="0">
              <a:solidFill>
                <a:schemeClr val="accent4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814427" y="2610307"/>
            <a:ext cx="695062" cy="345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en-US" altLang="zh-TW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Step1</a:t>
            </a:r>
            <a:endParaRPr lang="en-US" altLang="zh-CN" sz="14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7" name="文本占位符 1"/>
          <p:cNvSpPr txBox="1">
            <a:spLocks/>
          </p:cNvSpPr>
          <p:nvPr/>
        </p:nvSpPr>
        <p:spPr>
          <a:xfrm>
            <a:off x="931411" y="922303"/>
            <a:ext cx="31401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(1) GLM (</a:t>
            </a:r>
            <a:r>
              <a:rPr kumimoji="1" lang="en-US" altLang="zh-TW" dirty="0"/>
              <a:t>Lasso</a:t>
            </a:r>
            <a:r>
              <a:rPr kumimoji="1" lang="en-US" altLang="zh-CN" dirty="0"/>
              <a:t>)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40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77573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en-US" altLang="zh-TW" dirty="0">
                <a:latin typeface="Microsoft YaHei" charset="0"/>
                <a:ea typeface="Microsoft YaHei" charset="0"/>
              </a:rPr>
              <a:t>Data Analysis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2" name="Freeform 381"/>
          <p:cNvSpPr>
            <a:spLocks noEditPoints="1"/>
          </p:cNvSpPr>
          <p:nvPr/>
        </p:nvSpPr>
        <p:spPr bwMode="auto">
          <a:xfrm>
            <a:off x="5841679" y="1929070"/>
            <a:ext cx="1144587" cy="1103709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445612" y="3074562"/>
            <a:ext cx="1881411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TW" sz="5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GLM</a:t>
            </a:r>
            <a:endParaRPr lang="en-US" altLang="zh-CN" sz="54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7" name="Freeform 363"/>
          <p:cNvSpPr>
            <a:spLocks noEditPoints="1"/>
          </p:cNvSpPr>
          <p:nvPr/>
        </p:nvSpPr>
        <p:spPr bwMode="auto">
          <a:xfrm>
            <a:off x="7949513" y="4263225"/>
            <a:ext cx="467789" cy="466082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463"/>
          <p:cNvSpPr>
            <a:spLocks noEditPoints="1"/>
          </p:cNvSpPr>
          <p:nvPr/>
        </p:nvSpPr>
        <p:spPr bwMode="auto">
          <a:xfrm>
            <a:off x="9551621" y="1608836"/>
            <a:ext cx="672494" cy="381631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345"/>
          <p:cNvSpPr>
            <a:spLocks noEditPoints="1"/>
          </p:cNvSpPr>
          <p:nvPr/>
        </p:nvSpPr>
        <p:spPr bwMode="auto">
          <a:xfrm>
            <a:off x="4266789" y="1595925"/>
            <a:ext cx="402257" cy="569350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387"/>
          <p:cNvSpPr>
            <a:spLocks noEditPoints="1"/>
          </p:cNvSpPr>
          <p:nvPr/>
        </p:nvSpPr>
        <p:spPr bwMode="auto">
          <a:xfrm>
            <a:off x="2470480" y="4291615"/>
            <a:ext cx="451767" cy="598230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圆角右箭头 8"/>
          <p:cNvSpPr/>
          <p:nvPr/>
        </p:nvSpPr>
        <p:spPr>
          <a:xfrm rot="16200000">
            <a:off x="4622683" y="2819240"/>
            <a:ext cx="482600" cy="9378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075709" y="2203240"/>
            <a:ext cx="2257197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TW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1.</a:t>
            </a:r>
            <a:r>
              <a:rPr lang="zh-TW" alt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調整參數</a:t>
            </a:r>
            <a:endParaRPr lang="en-US" altLang="zh-CN" sz="28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723982" y="4910355"/>
            <a:ext cx="1944763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TW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2.</a:t>
            </a:r>
            <a:r>
              <a:rPr lang="zh-TW" altLang="en-US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重要變數</a:t>
            </a:r>
            <a:endParaRPr lang="en-US" altLang="zh-CN" sz="2800" b="1" dirty="0">
              <a:solidFill>
                <a:schemeClr val="accent2">
                  <a:lumMod val="40000"/>
                  <a:lumOff val="6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1" name="圆角右箭头 70"/>
          <p:cNvSpPr/>
          <p:nvPr/>
        </p:nvSpPr>
        <p:spPr>
          <a:xfrm rot="16200000" flipH="1">
            <a:off x="3713604" y="2596966"/>
            <a:ext cx="521898" cy="2716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2" name="圆角右箭头 71"/>
          <p:cNvSpPr/>
          <p:nvPr/>
        </p:nvSpPr>
        <p:spPr>
          <a:xfrm rot="5400000" flipH="1">
            <a:off x="8400873" y="1877369"/>
            <a:ext cx="587484" cy="2716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8915487" y="2068770"/>
            <a:ext cx="1944763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TW" sz="2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3.</a:t>
            </a:r>
            <a:r>
              <a:rPr lang="zh-TW" altLang="en-US" sz="2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混淆矩陣</a:t>
            </a:r>
            <a:endParaRPr lang="en-US" altLang="zh-CN" sz="2800" b="1" dirty="0">
              <a:solidFill>
                <a:schemeClr val="accent3">
                  <a:lumMod val="40000"/>
                  <a:lumOff val="6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6" name="圆角右箭头 75"/>
          <p:cNvSpPr/>
          <p:nvPr/>
        </p:nvSpPr>
        <p:spPr>
          <a:xfrm rot="5400000">
            <a:off x="7600716" y="3439919"/>
            <a:ext cx="482600" cy="9378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125681" y="4836758"/>
            <a:ext cx="2115451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TW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4.ROC</a:t>
            </a:r>
            <a:r>
              <a:rPr lang="zh-TW" altLang="en-US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曲線</a:t>
            </a:r>
            <a:endParaRPr lang="en-US" altLang="zh-CN" sz="2800" b="1" dirty="0">
              <a:solidFill>
                <a:schemeClr val="accent4">
                  <a:lumMod val="25000"/>
                  <a:lumOff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" name="文本占位符 1"/>
          <p:cNvSpPr txBox="1">
            <a:spLocks/>
          </p:cNvSpPr>
          <p:nvPr/>
        </p:nvSpPr>
        <p:spPr>
          <a:xfrm>
            <a:off x="931411" y="922303"/>
            <a:ext cx="31401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(1) GLM (</a:t>
            </a:r>
            <a:r>
              <a:rPr kumimoji="1" lang="en-US" altLang="zh-TW" dirty="0"/>
              <a:t>Lasso</a:t>
            </a:r>
            <a:r>
              <a:rPr kumimoji="1" lang="en-US" altLang="zh-CN" dirty="0"/>
              <a:t>)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71" y="1461693"/>
            <a:ext cx="4494115" cy="2157330"/>
          </a:xfrm>
          <a:prstGeom prst="rect">
            <a:avLst/>
          </a:prstGeom>
        </p:spPr>
      </p:pic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050496"/>
              </p:ext>
            </p:extLst>
          </p:nvPr>
        </p:nvGraphicFramePr>
        <p:xfrm>
          <a:off x="7250547" y="1608836"/>
          <a:ext cx="4257963" cy="191016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19321">
                  <a:extLst>
                    <a:ext uri="{9D8B030D-6E8A-4147-A177-3AD203B41FA5}">
                      <a16:colId xmlns:a16="http://schemas.microsoft.com/office/drawing/2014/main" val="2868210681"/>
                    </a:ext>
                  </a:extLst>
                </a:gridCol>
                <a:gridCol w="1419321">
                  <a:extLst>
                    <a:ext uri="{9D8B030D-6E8A-4147-A177-3AD203B41FA5}">
                      <a16:colId xmlns:a16="http://schemas.microsoft.com/office/drawing/2014/main" val="1377571265"/>
                    </a:ext>
                  </a:extLst>
                </a:gridCol>
                <a:gridCol w="1419321">
                  <a:extLst>
                    <a:ext uri="{9D8B030D-6E8A-4147-A177-3AD203B41FA5}">
                      <a16:colId xmlns:a16="http://schemas.microsoft.com/office/drawing/2014/main" val="2135822312"/>
                    </a:ext>
                  </a:extLst>
                </a:gridCol>
              </a:tblGrid>
              <a:tr h="636721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True(0)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True(1)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633028"/>
                  </a:ext>
                </a:extLst>
              </a:tr>
              <a:tr h="63672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Predict(0)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4879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454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656238"/>
                  </a:ext>
                </a:extLst>
              </a:tr>
              <a:tr h="6367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Predict(1)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4498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831667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8" y="4030628"/>
            <a:ext cx="4779841" cy="277195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826" y="3953187"/>
            <a:ext cx="5064279" cy="2936905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9379528" y="6662714"/>
            <a:ext cx="298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1-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4379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ONE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174024" y="3340019"/>
            <a:ext cx="611944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Introduction</a:t>
            </a:r>
            <a:endParaRPr kumimoji="1" lang="zh-CN" altLang="en-US" sz="6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09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6913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en-US" altLang="zh-TW" dirty="0">
                <a:latin typeface="Microsoft YaHei" charset="0"/>
                <a:ea typeface="Microsoft YaHei" charset="0"/>
              </a:rPr>
              <a:t>Data Analysis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7992525" y="2221733"/>
            <a:ext cx="3498496" cy="1140077"/>
            <a:chOff x="8199418" y="2422525"/>
            <a:chExt cx="3365500" cy="1096737"/>
          </a:xfrm>
        </p:grpSpPr>
        <p:grpSp>
          <p:nvGrpSpPr>
            <p:cNvPr id="11" name="组 10"/>
            <p:cNvGrpSpPr/>
            <p:nvPr/>
          </p:nvGrpSpPr>
          <p:grpSpPr>
            <a:xfrm>
              <a:off x="8199418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9" name="组 8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15" name="组 1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16" name="矩形 15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7" name="矩形 16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" name="组 6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4" name="矩形 3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" name="矩形 4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12" name="矩形 11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0" name="矩形 9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04</a:t>
                </a:r>
                <a:endParaRPr lang="zh-CN" altLang="en-US" dirty="0"/>
              </a:p>
            </p:txBody>
          </p:sp>
        </p:grpSp>
        <p:sp>
          <p:nvSpPr>
            <p:cNvPr id="92" name="矩形 91"/>
            <p:cNvSpPr/>
            <p:nvPr/>
          </p:nvSpPr>
          <p:spPr>
            <a:xfrm>
              <a:off x="9607274" y="2819094"/>
              <a:ext cx="668639" cy="331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Step4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5465633" y="2221733"/>
            <a:ext cx="3498496" cy="1140077"/>
            <a:chOff x="5768587" y="2422525"/>
            <a:chExt cx="3365500" cy="1096737"/>
          </a:xfrm>
        </p:grpSpPr>
        <p:grpSp>
          <p:nvGrpSpPr>
            <p:cNvPr id="62" name="组 61"/>
            <p:cNvGrpSpPr/>
            <p:nvPr/>
          </p:nvGrpSpPr>
          <p:grpSpPr>
            <a:xfrm>
              <a:off x="5768587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63" name="组 6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65" name="组 6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70" name="矩形 6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1" name="矩形 7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66" name="组 6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68" name="矩形 6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9" name="矩形 6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67" name="矩形 6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64" name="矩形 6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03</a:t>
                </a:r>
                <a:endParaRPr lang="zh-CN" altLang="en-US" dirty="0"/>
              </a:p>
            </p:txBody>
          </p:sp>
        </p:grpSp>
        <p:sp>
          <p:nvSpPr>
            <p:cNvPr id="93" name="矩形 92"/>
            <p:cNvSpPr/>
            <p:nvPr/>
          </p:nvSpPr>
          <p:spPr>
            <a:xfrm>
              <a:off x="7127303" y="2802178"/>
              <a:ext cx="668639" cy="331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Step3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1395198" y="2221730"/>
            <a:ext cx="5042041" cy="1140077"/>
            <a:chOff x="1852890" y="2422522"/>
            <a:chExt cx="4850367" cy="1096737"/>
          </a:xfrm>
        </p:grpSpPr>
        <p:grpSp>
          <p:nvGrpSpPr>
            <p:cNvPr id="72" name="组 71"/>
            <p:cNvGrpSpPr/>
            <p:nvPr/>
          </p:nvGrpSpPr>
          <p:grpSpPr>
            <a:xfrm>
              <a:off x="3337757" y="2422522"/>
              <a:ext cx="3365500" cy="1096737"/>
              <a:chOff x="769918" y="2422525"/>
              <a:chExt cx="3365500" cy="1096737"/>
            </a:xfrm>
          </p:grpSpPr>
          <p:grpSp>
            <p:nvGrpSpPr>
              <p:cNvPr id="73" name="组 7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75" name="组 7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80" name="矩形 7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1" name="矩形 8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6" name="组 7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78" name="矩形 7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77" name="矩形 7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4" name="矩形 7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02</a:t>
                </a:r>
                <a:endParaRPr lang="zh-CN" altLang="en-US" dirty="0"/>
              </a:p>
            </p:txBody>
          </p:sp>
        </p:grpSp>
        <p:sp>
          <p:nvSpPr>
            <p:cNvPr id="95" name="矩形 94"/>
            <p:cNvSpPr/>
            <p:nvPr/>
          </p:nvSpPr>
          <p:spPr>
            <a:xfrm>
              <a:off x="4758794" y="2810637"/>
              <a:ext cx="668639" cy="331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Step2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852890" y="2822458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980379" y="2230148"/>
            <a:ext cx="2929969" cy="1140077"/>
            <a:chOff x="1453841" y="2406186"/>
            <a:chExt cx="2818585" cy="1096737"/>
          </a:xfrm>
        </p:grpSpPr>
        <p:grpSp>
          <p:nvGrpSpPr>
            <p:cNvPr id="82" name="组 81"/>
            <p:cNvGrpSpPr/>
            <p:nvPr/>
          </p:nvGrpSpPr>
          <p:grpSpPr>
            <a:xfrm>
              <a:off x="1453841" y="2406186"/>
              <a:ext cx="2818585" cy="1096737"/>
              <a:chOff x="1316832" y="2422525"/>
              <a:chExt cx="2818585" cy="1096737"/>
            </a:xfrm>
          </p:grpSpPr>
          <p:grpSp>
            <p:nvGrpSpPr>
              <p:cNvPr id="83" name="组 82"/>
              <p:cNvGrpSpPr/>
              <p:nvPr/>
            </p:nvGrpSpPr>
            <p:grpSpPr>
              <a:xfrm>
                <a:off x="1316832" y="2422525"/>
                <a:ext cx="2818585" cy="1096737"/>
                <a:chOff x="221317" y="2714625"/>
                <a:chExt cx="3782006" cy="1471612"/>
              </a:xfrm>
            </p:grpSpPr>
            <p:grpSp>
              <p:nvGrpSpPr>
                <p:cNvPr id="85" name="组 8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90" name="矩形 8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91" name="矩形 9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86" name="组 85"/>
                <p:cNvGrpSpPr/>
                <p:nvPr/>
              </p:nvGrpSpPr>
              <p:grpSpPr>
                <a:xfrm>
                  <a:off x="221317" y="2714625"/>
                  <a:ext cx="3654524" cy="1471612"/>
                  <a:chOff x="221317" y="2714625"/>
                  <a:chExt cx="3654524" cy="1471612"/>
                </a:xfrm>
              </p:grpSpPr>
              <p:sp>
                <p:nvSpPr>
                  <p:cNvPr id="88" name="矩形 87"/>
                  <p:cNvSpPr/>
                  <p:nvPr/>
                </p:nvSpPr>
                <p:spPr>
                  <a:xfrm>
                    <a:off x="221317" y="2714625"/>
                    <a:ext cx="3134232" cy="147161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9" name="矩形 8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87" name="矩形 8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84" name="矩形 8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01</a:t>
                </a:r>
                <a:endParaRPr lang="zh-CN" altLang="en-US" dirty="0"/>
              </a:p>
            </p:txBody>
          </p:sp>
        </p:grpSp>
        <p:sp>
          <p:nvSpPr>
            <p:cNvPr id="96" name="矩形 95"/>
            <p:cNvSpPr/>
            <p:nvPr/>
          </p:nvSpPr>
          <p:spPr>
            <a:xfrm>
              <a:off x="2938311" y="2768347"/>
              <a:ext cx="177708" cy="331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103" name="矩形 102"/>
          <p:cNvSpPr/>
          <p:nvPr/>
        </p:nvSpPr>
        <p:spPr>
          <a:xfrm>
            <a:off x="1595840" y="3678177"/>
            <a:ext cx="1005403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16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變數分群</a:t>
            </a:r>
            <a:endParaRPr lang="en-US" altLang="zh-CN" sz="1600" b="1" dirty="0">
              <a:solidFill>
                <a:schemeClr val="accen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4228236" y="3678177"/>
            <a:ext cx="1330814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調整參數 </a:t>
            </a:r>
            <a:r>
              <a:rPr lang="en-US" altLang="zh-TW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zh-TW" altLang="en-US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𝜆</a:t>
            </a:r>
            <a:r>
              <a:rPr lang="en-US" altLang="zh-TW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)</a:t>
            </a:r>
          </a:p>
          <a:p>
            <a:pPr lvl="0">
              <a:lnSpc>
                <a:spcPct val="130000"/>
              </a:lnSpc>
            </a:pPr>
            <a:endParaRPr lang="en-US" altLang="zh-CN" sz="1600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6629245" y="3674657"/>
            <a:ext cx="1005403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1600" b="1" dirty="0">
                <a:solidFill>
                  <a:schemeClr val="accent3"/>
                </a:solidFill>
                <a:latin typeface="Microsoft YaHei" charset="0"/>
                <a:ea typeface="Microsoft YaHei" charset="0"/>
                <a:cs typeface="Microsoft YaHei" charset="0"/>
              </a:rPr>
              <a:t>配適模型</a:t>
            </a:r>
            <a:endParaRPr lang="en-US" altLang="zh-CN" sz="1600" b="1" dirty="0">
              <a:solidFill>
                <a:schemeClr val="accent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9484245" y="3669385"/>
            <a:ext cx="595035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16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預測</a:t>
            </a:r>
            <a:endParaRPr lang="en-US" altLang="zh-CN" sz="1600" b="1" dirty="0">
              <a:solidFill>
                <a:schemeClr val="accent4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814427" y="2610307"/>
            <a:ext cx="695062" cy="345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en-US" altLang="zh-TW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Step1</a:t>
            </a:r>
            <a:endParaRPr lang="en-US" altLang="zh-CN" sz="14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7" name="文本占位符 1"/>
          <p:cNvSpPr txBox="1">
            <a:spLocks/>
          </p:cNvSpPr>
          <p:nvPr/>
        </p:nvSpPr>
        <p:spPr>
          <a:xfrm>
            <a:off x="931410" y="922303"/>
            <a:ext cx="348452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(2) GLM (Group </a:t>
            </a:r>
            <a:r>
              <a:rPr kumimoji="1" lang="en-US" altLang="zh-TW" dirty="0"/>
              <a:t>Lasso</a:t>
            </a:r>
            <a:r>
              <a:rPr kumimoji="1" lang="en-US" altLang="zh-CN" dirty="0"/>
              <a:t>)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8" name="文本框 101"/>
          <p:cNvSpPr txBox="1"/>
          <p:nvPr/>
        </p:nvSpPr>
        <p:spPr>
          <a:xfrm>
            <a:off x="838268" y="4075296"/>
            <a:ext cx="246858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將 </a:t>
            </a:r>
            <a:r>
              <a:rPr lang="en-US" altLang="zh-TW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covariate</a:t>
            </a: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依照特性分群</a:t>
            </a:r>
            <a:endParaRPr lang="en-US" altLang="zh-TW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>
              <a:lnSpc>
                <a:spcPct val="13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如類別變數的 </a:t>
            </a:r>
            <a:r>
              <a:rPr lang="en-US" altLang="zh-TW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dummy variable</a:t>
            </a: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與某英雄在兩隊伍的出現與否</a:t>
            </a:r>
            <a:endParaRPr lang="en-US" altLang="zh-CN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105"/>
              <p:cNvSpPr txBox="1"/>
              <p:nvPr/>
            </p:nvSpPr>
            <p:spPr>
              <a:xfrm>
                <a:off x="3603982" y="4110464"/>
                <a:ext cx="2258121" cy="572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利用 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5-fold CV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調整</a:t>
                </a:r>
                <a14:m>
                  <m:oMath xmlns:m="http://schemas.openxmlformats.org/officeDocument/2006/math">
                    <m:r>
                      <a:rPr lang="zh-TW" alt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 </m:t>
                    </m:r>
                    <m:r>
                      <a:rPr lang="zh-CN" altLang="en-US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𝜆</m:t>
                    </m:r>
                  </m:oMath>
                </a14:m>
                <a:endPara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使得 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Classification error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最小</a:t>
                </a:r>
                <a:endPara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99" name="文本框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982" y="4110464"/>
                <a:ext cx="2258121" cy="572464"/>
              </a:xfrm>
              <a:prstGeom prst="rect">
                <a:avLst/>
              </a:prstGeom>
              <a:blipFill>
                <a:blip r:embed="rId2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108"/>
              <p:cNvSpPr txBox="1"/>
              <p:nvPr/>
            </p:nvSpPr>
            <p:spPr>
              <a:xfrm>
                <a:off x="6051746" y="4101672"/>
                <a:ext cx="2258121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使用步驟二的 </a:t>
                </a:r>
                <a14:m>
                  <m:oMath xmlns:m="http://schemas.openxmlformats.org/officeDocument/2006/math">
                    <m:r>
                      <a:rPr lang="zh-CN" altLang="en-US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𝜆</m:t>
                    </m:r>
                  </m:oMath>
                </a14:m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Fit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一個 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logistic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regression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with grouped covariate</a:t>
                </a:r>
                <a:endPara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100" name="文本框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746" y="4101672"/>
                <a:ext cx="2258121" cy="812530"/>
              </a:xfrm>
              <a:prstGeom prst="rect">
                <a:avLst/>
              </a:prstGeom>
              <a:blipFill>
                <a:blip r:embed="rId3"/>
                <a:stretch>
                  <a:fillRect b="-2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文本框 111"/>
          <p:cNvSpPr txBox="1"/>
          <p:nvPr/>
        </p:nvSpPr>
        <p:spPr>
          <a:xfrm>
            <a:off x="8578638" y="4114921"/>
            <a:ext cx="250051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重複步驟二與步驟三</a:t>
            </a:r>
            <a:r>
              <a:rPr lang="en-US" altLang="zh-TW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100</a:t>
            </a: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次</a:t>
            </a:r>
            <a:endParaRPr lang="en-US" altLang="zh-TW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>
              <a:lnSpc>
                <a:spcPct val="13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計算平均的 </a:t>
            </a:r>
            <a:r>
              <a:rPr lang="en-US" altLang="zh-TW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prediction accuracy</a:t>
            </a:r>
          </a:p>
          <a:p>
            <a:pPr algn="ctr">
              <a:lnSpc>
                <a:spcPct val="13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並畫出個別的 </a:t>
            </a:r>
            <a:r>
              <a:rPr lang="en-US" altLang="zh-TW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ROC</a:t>
            </a: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curve</a:t>
            </a:r>
            <a:endParaRPr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10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77573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en-US" altLang="zh-TW" dirty="0">
                <a:latin typeface="Microsoft YaHei" charset="0"/>
                <a:ea typeface="Microsoft YaHei" charset="0"/>
              </a:rPr>
              <a:t>Data Analysis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2" name="Freeform 381"/>
          <p:cNvSpPr>
            <a:spLocks noEditPoints="1"/>
          </p:cNvSpPr>
          <p:nvPr/>
        </p:nvSpPr>
        <p:spPr bwMode="auto">
          <a:xfrm>
            <a:off x="5841679" y="1929070"/>
            <a:ext cx="1144587" cy="1103709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445612" y="3074562"/>
            <a:ext cx="1881411" cy="1732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TW" sz="5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GLM</a:t>
            </a:r>
          </a:p>
          <a:p>
            <a:pPr lvl="0"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en-US" altLang="zh-CN" sz="2800" b="1" dirty="0" err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GLasso</a:t>
            </a:r>
            <a:r>
              <a:rPr lang="en-US" altLang="zh-CN" sz="28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)</a:t>
            </a:r>
          </a:p>
        </p:txBody>
      </p:sp>
      <p:sp>
        <p:nvSpPr>
          <p:cNvPr id="47" name="Freeform 363"/>
          <p:cNvSpPr>
            <a:spLocks noEditPoints="1"/>
          </p:cNvSpPr>
          <p:nvPr/>
        </p:nvSpPr>
        <p:spPr bwMode="auto">
          <a:xfrm>
            <a:off x="8183407" y="4263225"/>
            <a:ext cx="467789" cy="466082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463"/>
          <p:cNvSpPr>
            <a:spLocks noEditPoints="1"/>
          </p:cNvSpPr>
          <p:nvPr/>
        </p:nvSpPr>
        <p:spPr bwMode="auto">
          <a:xfrm>
            <a:off x="9551621" y="1608836"/>
            <a:ext cx="672494" cy="381631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345"/>
          <p:cNvSpPr>
            <a:spLocks noEditPoints="1"/>
          </p:cNvSpPr>
          <p:nvPr/>
        </p:nvSpPr>
        <p:spPr bwMode="auto">
          <a:xfrm>
            <a:off x="4266789" y="1595925"/>
            <a:ext cx="402257" cy="569350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387"/>
          <p:cNvSpPr>
            <a:spLocks noEditPoints="1"/>
          </p:cNvSpPr>
          <p:nvPr/>
        </p:nvSpPr>
        <p:spPr bwMode="auto">
          <a:xfrm>
            <a:off x="2470480" y="4291615"/>
            <a:ext cx="451767" cy="598230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圆角右箭头 8"/>
          <p:cNvSpPr/>
          <p:nvPr/>
        </p:nvSpPr>
        <p:spPr>
          <a:xfrm rot="16200000">
            <a:off x="4622683" y="2819240"/>
            <a:ext cx="482600" cy="9378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075709" y="2203240"/>
            <a:ext cx="2257197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TW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1.</a:t>
            </a:r>
            <a:r>
              <a:rPr lang="zh-TW" alt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調整參數</a:t>
            </a:r>
            <a:endParaRPr lang="en-US" altLang="zh-CN" sz="28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723982" y="4910355"/>
            <a:ext cx="1944763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TW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2.</a:t>
            </a:r>
            <a:r>
              <a:rPr lang="zh-TW" altLang="en-US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重要變數</a:t>
            </a:r>
            <a:endParaRPr lang="en-US" altLang="zh-CN" sz="2800" b="1" dirty="0">
              <a:solidFill>
                <a:schemeClr val="accent2">
                  <a:lumMod val="40000"/>
                  <a:lumOff val="6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1" name="圆角右箭头 70"/>
          <p:cNvSpPr/>
          <p:nvPr/>
        </p:nvSpPr>
        <p:spPr>
          <a:xfrm rot="16200000" flipH="1">
            <a:off x="3713604" y="2596966"/>
            <a:ext cx="521898" cy="2716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2" name="圆角右箭头 71"/>
          <p:cNvSpPr/>
          <p:nvPr/>
        </p:nvSpPr>
        <p:spPr>
          <a:xfrm rot="5400000" flipH="1">
            <a:off x="8400873" y="1877369"/>
            <a:ext cx="587484" cy="2716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8915487" y="2068770"/>
            <a:ext cx="1944763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TW" sz="2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3.</a:t>
            </a:r>
            <a:r>
              <a:rPr lang="zh-TW" altLang="en-US" sz="2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混淆矩陣</a:t>
            </a:r>
            <a:endParaRPr lang="en-US" altLang="zh-CN" sz="2800" b="1" dirty="0">
              <a:solidFill>
                <a:schemeClr val="accent3">
                  <a:lumMod val="40000"/>
                  <a:lumOff val="6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6" name="圆角右箭头 75"/>
          <p:cNvSpPr/>
          <p:nvPr/>
        </p:nvSpPr>
        <p:spPr>
          <a:xfrm rot="5400000">
            <a:off x="7730918" y="3309717"/>
            <a:ext cx="482600" cy="119825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359575" y="4836758"/>
            <a:ext cx="2115451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TW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4.ROC</a:t>
            </a:r>
            <a:r>
              <a:rPr lang="zh-TW" altLang="en-US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曲線</a:t>
            </a:r>
            <a:endParaRPr lang="en-US" altLang="zh-CN" sz="2800" b="1" dirty="0">
              <a:solidFill>
                <a:schemeClr val="accent4">
                  <a:lumMod val="25000"/>
                  <a:lumOff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8" name="文本占位符 1"/>
          <p:cNvSpPr txBox="1">
            <a:spLocks/>
          </p:cNvSpPr>
          <p:nvPr/>
        </p:nvSpPr>
        <p:spPr>
          <a:xfrm>
            <a:off x="931410" y="922303"/>
            <a:ext cx="348452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(2) GLM (Group </a:t>
            </a:r>
            <a:r>
              <a:rPr kumimoji="1" lang="en-US" altLang="zh-TW" dirty="0"/>
              <a:t>Lasso</a:t>
            </a:r>
            <a:r>
              <a:rPr kumimoji="1" lang="en-US" altLang="zh-CN" dirty="0"/>
              <a:t>)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/>
          </p:nvPr>
        </p:nvGraphicFramePr>
        <p:xfrm>
          <a:off x="7250547" y="1608836"/>
          <a:ext cx="4257963" cy="191016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19321">
                  <a:extLst>
                    <a:ext uri="{9D8B030D-6E8A-4147-A177-3AD203B41FA5}">
                      <a16:colId xmlns:a16="http://schemas.microsoft.com/office/drawing/2014/main" val="2868210681"/>
                    </a:ext>
                  </a:extLst>
                </a:gridCol>
                <a:gridCol w="1419321">
                  <a:extLst>
                    <a:ext uri="{9D8B030D-6E8A-4147-A177-3AD203B41FA5}">
                      <a16:colId xmlns:a16="http://schemas.microsoft.com/office/drawing/2014/main" val="1377571265"/>
                    </a:ext>
                  </a:extLst>
                </a:gridCol>
                <a:gridCol w="1419321">
                  <a:extLst>
                    <a:ext uri="{9D8B030D-6E8A-4147-A177-3AD203B41FA5}">
                      <a16:colId xmlns:a16="http://schemas.microsoft.com/office/drawing/2014/main" val="2135822312"/>
                    </a:ext>
                  </a:extLst>
                </a:gridCol>
              </a:tblGrid>
              <a:tr h="636721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True(0)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True(1)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633028"/>
                  </a:ext>
                </a:extLst>
              </a:tr>
              <a:tr h="63672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Predict(0)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4792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656238"/>
                  </a:ext>
                </a:extLst>
              </a:tr>
              <a:tr h="6367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Predict(1)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478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4577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831667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547" y="3634121"/>
            <a:ext cx="4529906" cy="310789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26" y="1511453"/>
            <a:ext cx="4363345" cy="261713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27" y="4182931"/>
            <a:ext cx="4363345" cy="2612626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9202576" y="6500392"/>
            <a:ext cx="298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1-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326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 17"/>
          <p:cNvGrpSpPr/>
          <p:nvPr/>
        </p:nvGrpSpPr>
        <p:grpSpPr>
          <a:xfrm>
            <a:off x="6564674" y="2221733"/>
            <a:ext cx="4188317" cy="1140077"/>
            <a:chOff x="5768587" y="2422525"/>
            <a:chExt cx="3365500" cy="1096737"/>
          </a:xfrm>
        </p:grpSpPr>
        <p:grpSp>
          <p:nvGrpSpPr>
            <p:cNvPr id="62" name="组 61"/>
            <p:cNvGrpSpPr/>
            <p:nvPr/>
          </p:nvGrpSpPr>
          <p:grpSpPr>
            <a:xfrm>
              <a:off x="5768587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63" name="组 6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65" name="组 6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70" name="矩形 6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1" name="矩形 7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66" name="组 6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68" name="矩形 6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9" name="矩形 6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67" name="矩形 6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64" name="矩形 6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03</a:t>
                </a:r>
                <a:endParaRPr lang="zh-CN" altLang="en-US" dirty="0"/>
              </a:p>
            </p:txBody>
          </p:sp>
        </p:grpSp>
        <p:sp>
          <p:nvSpPr>
            <p:cNvPr id="93" name="矩形 92"/>
            <p:cNvSpPr/>
            <p:nvPr/>
          </p:nvSpPr>
          <p:spPr>
            <a:xfrm>
              <a:off x="7127303" y="2802178"/>
              <a:ext cx="668639" cy="331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Step3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1931531" y="2221730"/>
            <a:ext cx="5716798" cy="1140077"/>
            <a:chOff x="1852890" y="2422522"/>
            <a:chExt cx="4850367" cy="1096737"/>
          </a:xfrm>
        </p:grpSpPr>
        <p:grpSp>
          <p:nvGrpSpPr>
            <p:cNvPr id="72" name="组 71"/>
            <p:cNvGrpSpPr/>
            <p:nvPr/>
          </p:nvGrpSpPr>
          <p:grpSpPr>
            <a:xfrm>
              <a:off x="3337757" y="2422522"/>
              <a:ext cx="3365500" cy="1096737"/>
              <a:chOff x="769918" y="2422525"/>
              <a:chExt cx="3365500" cy="1096737"/>
            </a:xfrm>
          </p:grpSpPr>
          <p:grpSp>
            <p:nvGrpSpPr>
              <p:cNvPr id="73" name="组 7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75" name="组 7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80" name="矩形 7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1" name="矩形 8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6" name="组 7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78" name="矩形 7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77" name="矩形 7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4" name="矩形 7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02</a:t>
                </a:r>
                <a:endParaRPr lang="zh-CN" altLang="en-US" dirty="0"/>
              </a:p>
            </p:txBody>
          </p:sp>
        </p:grpSp>
        <p:sp>
          <p:nvSpPr>
            <p:cNvPr id="95" name="矩形 94"/>
            <p:cNvSpPr/>
            <p:nvPr/>
          </p:nvSpPr>
          <p:spPr>
            <a:xfrm>
              <a:off x="4758794" y="2810637"/>
              <a:ext cx="668639" cy="331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Step2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852890" y="2822458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1516712" y="2230148"/>
            <a:ext cx="3201438" cy="1140077"/>
            <a:chOff x="1453841" y="2406186"/>
            <a:chExt cx="2818585" cy="1096737"/>
          </a:xfrm>
        </p:grpSpPr>
        <p:grpSp>
          <p:nvGrpSpPr>
            <p:cNvPr id="82" name="组 81"/>
            <p:cNvGrpSpPr/>
            <p:nvPr/>
          </p:nvGrpSpPr>
          <p:grpSpPr>
            <a:xfrm>
              <a:off x="1453841" y="2406186"/>
              <a:ext cx="2818585" cy="1096737"/>
              <a:chOff x="1316832" y="2422525"/>
              <a:chExt cx="2818585" cy="1096737"/>
            </a:xfrm>
          </p:grpSpPr>
          <p:grpSp>
            <p:nvGrpSpPr>
              <p:cNvPr id="83" name="组 82"/>
              <p:cNvGrpSpPr/>
              <p:nvPr/>
            </p:nvGrpSpPr>
            <p:grpSpPr>
              <a:xfrm>
                <a:off x="1316832" y="2422525"/>
                <a:ext cx="2818585" cy="1096737"/>
                <a:chOff x="221317" y="2714625"/>
                <a:chExt cx="3782006" cy="1471612"/>
              </a:xfrm>
            </p:grpSpPr>
            <p:grpSp>
              <p:nvGrpSpPr>
                <p:cNvPr id="85" name="组 8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90" name="矩形 8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91" name="矩形 9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86" name="组 85"/>
                <p:cNvGrpSpPr/>
                <p:nvPr/>
              </p:nvGrpSpPr>
              <p:grpSpPr>
                <a:xfrm>
                  <a:off x="221317" y="2714625"/>
                  <a:ext cx="3654524" cy="1471612"/>
                  <a:chOff x="221317" y="2714625"/>
                  <a:chExt cx="3654524" cy="1471612"/>
                </a:xfrm>
              </p:grpSpPr>
              <p:sp>
                <p:nvSpPr>
                  <p:cNvPr id="88" name="矩形 87"/>
                  <p:cNvSpPr/>
                  <p:nvPr/>
                </p:nvSpPr>
                <p:spPr>
                  <a:xfrm>
                    <a:off x="221317" y="2714625"/>
                    <a:ext cx="3134232" cy="147161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9" name="矩形 8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87" name="矩形 8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84" name="矩形 8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01</a:t>
                </a:r>
                <a:endParaRPr lang="zh-CN" altLang="en-US" dirty="0"/>
              </a:p>
            </p:txBody>
          </p:sp>
        </p:grpSp>
        <p:sp>
          <p:nvSpPr>
            <p:cNvPr id="96" name="矩形 95"/>
            <p:cNvSpPr/>
            <p:nvPr/>
          </p:nvSpPr>
          <p:spPr>
            <a:xfrm>
              <a:off x="2938311" y="2768347"/>
              <a:ext cx="177708" cy="331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/>
              <p:cNvSpPr txBox="1"/>
              <p:nvPr/>
            </p:nvSpPr>
            <p:spPr>
              <a:xfrm>
                <a:off x="1544361" y="4075296"/>
                <a:ext cx="2468582" cy="1052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利用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5-fold CV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同時調整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(C</a:t>
                </a:r>
                <a14:m>
                  <m:oMath xmlns:m="http://schemas.openxmlformats.org/officeDocument/2006/math">
                    <m:r>
                      <a:rPr lang="en-US" altLang="zh-CN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YaHei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zh-CN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YaHei" charset="0"/>
                      </a:rPr>
                      <m:t>γ</m:t>
                    </m:r>
                  </m:oMath>
                </a14:m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)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使得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Classification error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最小</a:t>
                </a:r>
                <a:endParaRPr lang="en-US" altLang="zh-TW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由於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tune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時間過久，選預設值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(1,0.0017)</a:t>
                </a:r>
                <a:endPara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361" y="4075296"/>
                <a:ext cx="2468582" cy="1052596"/>
              </a:xfrm>
              <a:prstGeom prst="rect">
                <a:avLst/>
              </a:prstGeom>
              <a:blipFill>
                <a:blip r:embed="rId2"/>
                <a:stretch>
                  <a:fillRect b="-17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/>
              <p:cNvSpPr/>
              <p:nvPr/>
            </p:nvSpPr>
            <p:spPr>
              <a:xfrm>
                <a:off x="2114587" y="3678177"/>
                <a:ext cx="1483611" cy="412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TW" altLang="en-US" sz="1600" b="1" dirty="0">
                    <a:solidFill>
                      <a:schemeClr val="accent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調整參數</a:t>
                </a:r>
                <a:r>
                  <a:rPr lang="en-US" altLang="zh-CN" sz="1600" b="1" dirty="0">
                    <a:solidFill>
                      <a:schemeClr val="accent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(C</a:t>
                </a:r>
                <a14:m>
                  <m:oMath xmlns:m="http://schemas.openxmlformats.org/officeDocument/2006/math">
                    <m:r>
                      <a:rPr lang="en-US" altLang="zh-CN" sz="1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zh-CN" sz="1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γ</m:t>
                    </m:r>
                  </m:oMath>
                </a14:m>
                <a:r>
                  <a:rPr lang="en-US" altLang="zh-CN" sz="1600" b="1" dirty="0">
                    <a:solidFill>
                      <a:schemeClr val="accent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3" name="矩形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587" y="3678177"/>
                <a:ext cx="1483611" cy="412421"/>
              </a:xfrm>
              <a:prstGeom prst="rect">
                <a:avLst/>
              </a:prstGeom>
              <a:blipFill>
                <a:blip r:embed="rId3"/>
                <a:stretch>
                  <a:fillRect l="-2469" r="-412" b="-102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/>
              <p:cNvSpPr txBox="1"/>
              <p:nvPr/>
            </p:nvSpPr>
            <p:spPr>
              <a:xfrm>
                <a:off x="4597512" y="4119256"/>
                <a:ext cx="2258121" cy="572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使用步驟一的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(C</a:t>
                </a:r>
                <a14:m>
                  <m:oMath xmlns:m="http://schemas.openxmlformats.org/officeDocument/2006/math">
                    <m:r>
                      <a:rPr lang="en-US" altLang="zh-CN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YaHei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zh-CN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YaHei" charset="0"/>
                      </a:rPr>
                      <m:t>γ</m:t>
                    </m:r>
                  </m:oMath>
                </a14:m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)</a:t>
                </a:r>
                <a:endParaRPr lang="en-US" altLang="zh-TW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配適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SVM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模型</a:t>
                </a:r>
                <a:endPara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106" name="文本框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512" y="4119256"/>
                <a:ext cx="2258121" cy="572464"/>
              </a:xfrm>
              <a:prstGeom prst="rect">
                <a:avLst/>
              </a:prstGeom>
              <a:blipFill>
                <a:blip r:embed="rId4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矩形 106"/>
          <p:cNvSpPr/>
          <p:nvPr/>
        </p:nvSpPr>
        <p:spPr>
          <a:xfrm>
            <a:off x="5230558" y="3686969"/>
            <a:ext cx="1005403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配適模型</a:t>
            </a:r>
            <a:endParaRPr lang="en-US" altLang="zh-CN" sz="1600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7528856" y="4101672"/>
            <a:ext cx="244750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計算 </a:t>
            </a:r>
            <a:r>
              <a:rPr lang="en-US" altLang="zh-TW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prediction accuracy</a:t>
            </a:r>
          </a:p>
          <a:p>
            <a:pPr algn="ctr">
              <a:lnSpc>
                <a:spcPct val="13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並畫出個別的 </a:t>
            </a:r>
            <a:r>
              <a:rPr lang="en-US" altLang="zh-TW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ROC</a:t>
            </a: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curve</a:t>
            </a:r>
            <a:endParaRPr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8502010" y="3674657"/>
            <a:ext cx="595035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1600" b="1" dirty="0">
                <a:solidFill>
                  <a:schemeClr val="accent3"/>
                </a:solidFill>
                <a:latin typeface="Microsoft YaHei" charset="0"/>
                <a:ea typeface="Microsoft YaHei" charset="0"/>
                <a:cs typeface="Microsoft YaHei" charset="0"/>
              </a:rPr>
              <a:t>預測</a:t>
            </a:r>
            <a:endParaRPr lang="en-US" altLang="zh-CN" sz="1600" b="1" dirty="0">
              <a:solidFill>
                <a:schemeClr val="accent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350760" y="2610307"/>
            <a:ext cx="695062" cy="345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en-US" altLang="zh-TW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Step1</a:t>
            </a:r>
            <a:endParaRPr lang="en-US" altLang="zh-CN" sz="14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9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6913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en-US" altLang="zh-TW" dirty="0">
                <a:latin typeface="Microsoft YaHei" charset="0"/>
                <a:ea typeface="Microsoft YaHei" charset="0"/>
              </a:rPr>
              <a:t>Data Analysis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0" name="文本占位符 1"/>
          <p:cNvSpPr txBox="1">
            <a:spLocks/>
          </p:cNvSpPr>
          <p:nvPr/>
        </p:nvSpPr>
        <p:spPr>
          <a:xfrm>
            <a:off x="931411" y="922303"/>
            <a:ext cx="31401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(3) </a:t>
            </a:r>
            <a:r>
              <a:rPr kumimoji="1" lang="en-US" altLang="zh-TW" dirty="0"/>
              <a:t>SVM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12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77573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en-US" altLang="zh-TW" dirty="0">
                <a:latin typeface="Microsoft YaHei" charset="0"/>
                <a:ea typeface="Microsoft YaHei" charset="0"/>
              </a:rPr>
              <a:t>Data Analysis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2" name="Freeform 381"/>
          <p:cNvSpPr>
            <a:spLocks noEditPoints="1"/>
          </p:cNvSpPr>
          <p:nvPr/>
        </p:nvSpPr>
        <p:spPr bwMode="auto">
          <a:xfrm>
            <a:off x="5841679" y="1929070"/>
            <a:ext cx="1144587" cy="1103709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295712" y="3074562"/>
            <a:ext cx="1881411" cy="106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TW" sz="5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SVM</a:t>
            </a:r>
            <a:endParaRPr lang="en-US" altLang="zh-CN" sz="54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7" name="Freeform 363"/>
          <p:cNvSpPr>
            <a:spLocks noEditPoints="1"/>
          </p:cNvSpPr>
          <p:nvPr/>
        </p:nvSpPr>
        <p:spPr bwMode="auto">
          <a:xfrm>
            <a:off x="7949513" y="4263225"/>
            <a:ext cx="467789" cy="466082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463"/>
          <p:cNvSpPr>
            <a:spLocks noEditPoints="1"/>
          </p:cNvSpPr>
          <p:nvPr/>
        </p:nvSpPr>
        <p:spPr bwMode="auto">
          <a:xfrm>
            <a:off x="2506244" y="4455127"/>
            <a:ext cx="672494" cy="381631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345"/>
          <p:cNvSpPr>
            <a:spLocks noEditPoints="1"/>
          </p:cNvSpPr>
          <p:nvPr/>
        </p:nvSpPr>
        <p:spPr bwMode="auto">
          <a:xfrm>
            <a:off x="3940886" y="1825663"/>
            <a:ext cx="402257" cy="569350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圆角右箭头 8"/>
          <p:cNvSpPr/>
          <p:nvPr/>
        </p:nvSpPr>
        <p:spPr>
          <a:xfrm rot="16200000">
            <a:off x="4424787" y="2635326"/>
            <a:ext cx="543115" cy="130666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013417" y="2422076"/>
            <a:ext cx="2257197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TW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1.</a:t>
            </a:r>
            <a:r>
              <a:rPr lang="zh-TW" alt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調整參數</a:t>
            </a:r>
            <a:endParaRPr lang="en-US" altLang="zh-CN" sz="28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2" name="圆角右箭头 71"/>
          <p:cNvSpPr/>
          <p:nvPr/>
        </p:nvSpPr>
        <p:spPr>
          <a:xfrm rot="16200000" flipH="1">
            <a:off x="3733489" y="2668767"/>
            <a:ext cx="587484" cy="2716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870110" y="4915061"/>
            <a:ext cx="1944763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TW" sz="2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2.</a:t>
            </a:r>
            <a:r>
              <a:rPr lang="zh-TW" altLang="en-US" sz="2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混淆矩陣</a:t>
            </a:r>
            <a:endParaRPr lang="en-US" altLang="zh-CN" sz="2800" b="1" dirty="0">
              <a:solidFill>
                <a:schemeClr val="accent3">
                  <a:lumMod val="40000"/>
                  <a:lumOff val="6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6" name="圆角右箭头 75"/>
          <p:cNvSpPr/>
          <p:nvPr/>
        </p:nvSpPr>
        <p:spPr>
          <a:xfrm rot="5400000">
            <a:off x="7600716" y="3439919"/>
            <a:ext cx="482600" cy="9378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125681" y="4836758"/>
            <a:ext cx="2115452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TW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3.ROC</a:t>
            </a:r>
            <a:r>
              <a:rPr lang="zh-TW" altLang="en-US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曲線</a:t>
            </a:r>
            <a:endParaRPr lang="en-US" altLang="zh-CN" sz="2800" b="1" dirty="0">
              <a:solidFill>
                <a:schemeClr val="accent4">
                  <a:lumMod val="25000"/>
                  <a:lumOff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" name="文本占位符 1"/>
          <p:cNvSpPr txBox="1">
            <a:spLocks/>
          </p:cNvSpPr>
          <p:nvPr/>
        </p:nvSpPr>
        <p:spPr>
          <a:xfrm>
            <a:off x="931411" y="922303"/>
            <a:ext cx="31401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(3) </a:t>
            </a:r>
            <a:r>
              <a:rPr kumimoji="1" lang="en-US" altLang="zh-TW" dirty="0"/>
              <a:t>SVM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27163"/>
              </p:ext>
            </p:extLst>
          </p:nvPr>
        </p:nvGraphicFramePr>
        <p:xfrm>
          <a:off x="539896" y="2768804"/>
          <a:ext cx="4809780" cy="2282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03260">
                  <a:extLst>
                    <a:ext uri="{9D8B030D-6E8A-4147-A177-3AD203B41FA5}">
                      <a16:colId xmlns:a16="http://schemas.microsoft.com/office/drawing/2014/main" val="2868210681"/>
                    </a:ext>
                  </a:extLst>
                </a:gridCol>
                <a:gridCol w="1603260">
                  <a:extLst>
                    <a:ext uri="{9D8B030D-6E8A-4147-A177-3AD203B41FA5}">
                      <a16:colId xmlns:a16="http://schemas.microsoft.com/office/drawing/2014/main" val="1377571265"/>
                    </a:ext>
                  </a:extLst>
                </a:gridCol>
                <a:gridCol w="1603260">
                  <a:extLst>
                    <a:ext uri="{9D8B030D-6E8A-4147-A177-3AD203B41FA5}">
                      <a16:colId xmlns:a16="http://schemas.microsoft.com/office/drawing/2014/main" val="2135822312"/>
                    </a:ext>
                  </a:extLst>
                </a:gridCol>
              </a:tblGrid>
              <a:tr h="76096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True(0)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True(1)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633028"/>
                  </a:ext>
                </a:extLst>
              </a:tr>
              <a:tr h="76096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Predict(0)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4889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656238"/>
                  </a:ext>
                </a:extLst>
              </a:tr>
              <a:tr h="760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Predict(1)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444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4482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831667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277" y="2349616"/>
            <a:ext cx="4994825" cy="3601053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9245804" y="5709043"/>
            <a:ext cx="298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1-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5791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 17"/>
          <p:cNvGrpSpPr/>
          <p:nvPr/>
        </p:nvGrpSpPr>
        <p:grpSpPr>
          <a:xfrm>
            <a:off x="6564674" y="2221733"/>
            <a:ext cx="4188317" cy="1140077"/>
            <a:chOff x="5768587" y="2422525"/>
            <a:chExt cx="3365500" cy="1096737"/>
          </a:xfrm>
        </p:grpSpPr>
        <p:grpSp>
          <p:nvGrpSpPr>
            <p:cNvPr id="62" name="组 61"/>
            <p:cNvGrpSpPr/>
            <p:nvPr/>
          </p:nvGrpSpPr>
          <p:grpSpPr>
            <a:xfrm>
              <a:off x="5768587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63" name="组 6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65" name="组 6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70" name="矩形 6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1" name="矩形 7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66" name="组 6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68" name="矩形 6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9" name="矩形 6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67" name="矩形 6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64" name="矩形 6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03</a:t>
                </a:r>
                <a:endParaRPr lang="zh-CN" altLang="en-US" dirty="0"/>
              </a:p>
            </p:txBody>
          </p:sp>
        </p:grpSp>
        <p:sp>
          <p:nvSpPr>
            <p:cNvPr id="93" name="矩形 92"/>
            <p:cNvSpPr/>
            <p:nvPr/>
          </p:nvSpPr>
          <p:spPr>
            <a:xfrm>
              <a:off x="7127303" y="2802178"/>
              <a:ext cx="668639" cy="331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Step3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1931531" y="2221730"/>
            <a:ext cx="5716798" cy="1140077"/>
            <a:chOff x="1852890" y="2422522"/>
            <a:chExt cx="4850367" cy="1096737"/>
          </a:xfrm>
        </p:grpSpPr>
        <p:grpSp>
          <p:nvGrpSpPr>
            <p:cNvPr id="72" name="组 71"/>
            <p:cNvGrpSpPr/>
            <p:nvPr/>
          </p:nvGrpSpPr>
          <p:grpSpPr>
            <a:xfrm>
              <a:off x="3337757" y="2422522"/>
              <a:ext cx="3365500" cy="1096737"/>
              <a:chOff x="769918" y="2422525"/>
              <a:chExt cx="3365500" cy="1096737"/>
            </a:xfrm>
          </p:grpSpPr>
          <p:grpSp>
            <p:nvGrpSpPr>
              <p:cNvPr id="73" name="组 7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75" name="组 7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80" name="矩形 7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1" name="矩形 8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6" name="组 7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78" name="矩形 7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77" name="矩形 7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4" name="矩形 7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02</a:t>
                </a:r>
                <a:endParaRPr lang="zh-CN" altLang="en-US" dirty="0"/>
              </a:p>
            </p:txBody>
          </p:sp>
        </p:grpSp>
        <p:sp>
          <p:nvSpPr>
            <p:cNvPr id="95" name="矩形 94"/>
            <p:cNvSpPr/>
            <p:nvPr/>
          </p:nvSpPr>
          <p:spPr>
            <a:xfrm>
              <a:off x="4758794" y="2810637"/>
              <a:ext cx="668639" cy="331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Step2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852890" y="2822458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1516712" y="2230148"/>
            <a:ext cx="3201438" cy="1140077"/>
            <a:chOff x="1453841" y="2406186"/>
            <a:chExt cx="2818585" cy="1096737"/>
          </a:xfrm>
        </p:grpSpPr>
        <p:grpSp>
          <p:nvGrpSpPr>
            <p:cNvPr id="82" name="组 81"/>
            <p:cNvGrpSpPr/>
            <p:nvPr/>
          </p:nvGrpSpPr>
          <p:grpSpPr>
            <a:xfrm>
              <a:off x="1453841" y="2406186"/>
              <a:ext cx="2818585" cy="1096737"/>
              <a:chOff x="1316832" y="2422525"/>
              <a:chExt cx="2818585" cy="1096737"/>
            </a:xfrm>
          </p:grpSpPr>
          <p:grpSp>
            <p:nvGrpSpPr>
              <p:cNvPr id="83" name="组 82"/>
              <p:cNvGrpSpPr/>
              <p:nvPr/>
            </p:nvGrpSpPr>
            <p:grpSpPr>
              <a:xfrm>
                <a:off x="1316832" y="2422525"/>
                <a:ext cx="2818585" cy="1096737"/>
                <a:chOff x="221317" y="2714625"/>
                <a:chExt cx="3782006" cy="1471612"/>
              </a:xfrm>
            </p:grpSpPr>
            <p:grpSp>
              <p:nvGrpSpPr>
                <p:cNvPr id="85" name="组 8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90" name="矩形 8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91" name="矩形 9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86" name="组 85"/>
                <p:cNvGrpSpPr/>
                <p:nvPr/>
              </p:nvGrpSpPr>
              <p:grpSpPr>
                <a:xfrm>
                  <a:off x="221317" y="2714625"/>
                  <a:ext cx="3654524" cy="1471612"/>
                  <a:chOff x="221317" y="2714625"/>
                  <a:chExt cx="3654524" cy="1471612"/>
                </a:xfrm>
              </p:grpSpPr>
              <p:sp>
                <p:nvSpPr>
                  <p:cNvPr id="88" name="矩形 87"/>
                  <p:cNvSpPr/>
                  <p:nvPr/>
                </p:nvSpPr>
                <p:spPr>
                  <a:xfrm>
                    <a:off x="221317" y="2714625"/>
                    <a:ext cx="3134232" cy="147161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9" name="矩形 8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87" name="矩形 8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84" name="矩形 8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01</a:t>
                </a:r>
                <a:endParaRPr lang="zh-CN" altLang="en-US" dirty="0"/>
              </a:p>
            </p:txBody>
          </p:sp>
        </p:grpSp>
        <p:sp>
          <p:nvSpPr>
            <p:cNvPr id="96" name="矩形 95"/>
            <p:cNvSpPr/>
            <p:nvPr/>
          </p:nvSpPr>
          <p:spPr>
            <a:xfrm>
              <a:off x="2938311" y="2768347"/>
              <a:ext cx="177708" cy="331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/>
              <p:cNvSpPr txBox="1"/>
              <p:nvPr/>
            </p:nvSpPr>
            <p:spPr>
              <a:xfrm>
                <a:off x="1024892" y="4075296"/>
                <a:ext cx="3397639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利用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5-fold CV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調整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YaHei" charset="0"/>
                      </a:rPr>
                      <m:t>η</m:t>
                    </m:r>
                    <m:r>
                      <a:rPr lang="en-US" altLang="zh-CN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max</m:t>
                    </m:r>
                    <m:r>
                      <a:rPr lang="en-US" altLang="zh-CN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⁡_</m:t>
                    </m:r>
                    <m:r>
                      <a:rPr lang="en-US" altLang="zh-CN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𝑑𝑒𝑝𝑡h</m:t>
                    </m:r>
                  </m:oMath>
                </a14:m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)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使得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Validation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data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AUC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最大</a:t>
                </a:r>
                <a:endParaRPr lang="en-US" altLang="zh-TW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並找尋最佳的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YaHei" charset="0"/>
                      </a:rPr>
                      <m:t>𝑛</m:t>
                    </m:r>
                    <m:r>
                      <a:rPr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YaHei" charset="0"/>
                      </a:rPr>
                      <m:t>𝑟𝑜𝑢𝑛𝑑</m:t>
                    </m:r>
                  </m:oMath>
                </a14:m>
                <a:endPara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algn="ctr">
                  <a:lnSpc>
                    <a:spcPct val="130000"/>
                  </a:lnSpc>
                </a:pPr>
                <a:endPara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TW" altLang="en-US" sz="11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      </a:t>
                </a:r>
                <a:r>
                  <a:rPr lang="en-US" altLang="zh-TW" sz="11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※</a:t>
                </a:r>
                <a:r>
                  <a:rPr lang="el-GR" altLang="zh-CN" sz="1100" dirty="0">
                    <a:solidFill>
                      <a:schemeClr val="bg1"/>
                    </a:solidFill>
                    <a:ea typeface="Cambria Math" panose="02040503050406030204" pitchFamily="18" charset="0"/>
                    <a:cs typeface="Microsoft YaHei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1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YaHei" charset="0"/>
                      </a:rPr>
                      <m:t>η</m:t>
                    </m:r>
                    <m:r>
                      <a:rPr lang="el-GR" altLang="zh-CN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YaHei" charset="0"/>
                      </a:rPr>
                      <m:t> </m:t>
                    </m:r>
                  </m:oMath>
                </a14:m>
                <a:r>
                  <a:rPr lang="en-US" altLang="zh-TW" sz="11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: learning rate</a:t>
                </a:r>
              </a:p>
              <a:p>
                <a:pPr>
                  <a:lnSpc>
                    <a:spcPct val="130000"/>
                  </a:lnSpc>
                </a:pPr>
                <a:r>
                  <a:rPr lang="zh-TW" altLang="en-US" sz="11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      </a:t>
                </a:r>
                <a:r>
                  <a:rPr lang="en-US" altLang="zh-TW" sz="11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※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max</m:t>
                    </m:r>
                    <m:r>
                      <a:rPr lang="en-US" altLang="zh-CN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⁡_</m:t>
                    </m:r>
                    <m:r>
                      <a:rPr lang="en-US" altLang="zh-CN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𝑑𝑒𝑝𝑡h</m:t>
                    </m:r>
                  </m:oMath>
                </a14:m>
                <a:r>
                  <a:rPr lang="en-US" altLang="zh-CN" sz="11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: </a:t>
                </a:r>
                <a:r>
                  <a:rPr lang="en-US" altLang="zh-TW" sz="11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maximum depth of a tree</a:t>
                </a:r>
              </a:p>
              <a:p>
                <a:r>
                  <a:rPr lang="zh-TW" altLang="en-US" sz="11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      </a:t>
                </a:r>
                <a:r>
                  <a:rPr lang="en-US" altLang="zh-TW" sz="11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※ </a:t>
                </a:r>
                <a14:m>
                  <m:oMath xmlns:m="http://schemas.openxmlformats.org/officeDocument/2006/math">
                    <m:r>
                      <a:rPr lang="en-US" altLang="zh-CN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YaHei" charset="0"/>
                      </a:rPr>
                      <m:t>𝑛𝑟𝑜𝑢𝑛𝑑</m:t>
                    </m:r>
                    <m:r>
                      <a:rPr lang="en-US" altLang="zh-CN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YaHei" charset="0"/>
                      </a:rPr>
                      <m:t> </m:t>
                    </m:r>
                  </m:oMath>
                </a14:m>
                <a:r>
                  <a:rPr lang="en-US" altLang="zh-CN" sz="11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:</a:t>
                </a:r>
                <a:r>
                  <a:rPr lang="zh-TW" altLang="en-US" sz="11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TW" sz="11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number of rounds for boosting</a:t>
                </a:r>
              </a:p>
            </p:txBody>
          </p:sp>
        </mc:Choice>
        <mc:Fallback xmlns=""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92" y="4075296"/>
                <a:ext cx="3397639" cy="1661993"/>
              </a:xfrm>
              <a:prstGeom prst="rect">
                <a:avLst/>
              </a:prstGeom>
              <a:blipFill>
                <a:blip r:embed="rId2"/>
                <a:stretch>
                  <a:fillRect b="-22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/>
              <p:cNvSpPr/>
              <p:nvPr/>
            </p:nvSpPr>
            <p:spPr>
              <a:xfrm>
                <a:off x="1637181" y="3678177"/>
                <a:ext cx="2380011" cy="7325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TW" altLang="en-US" sz="1600" b="1" dirty="0">
                    <a:solidFill>
                      <a:schemeClr val="accent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調整參數</a:t>
                </a:r>
                <a:r>
                  <a:rPr lang="en-US" altLang="zh-TW" sz="1600" b="1" dirty="0">
                    <a:solidFill>
                      <a:schemeClr val="accent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η</m:t>
                    </m:r>
                    <m:r>
                      <a:rPr lang="en-US" altLang="zh-CN" sz="1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max</m:t>
                    </m:r>
                    <m:r>
                      <a:rPr lang="en-US" altLang="zh-TW" sz="16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_</m:t>
                    </m:r>
                    <m:r>
                      <a:rPr lang="en-US" altLang="zh-CN" sz="1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𝑑𝑒𝑝𝑡h</m:t>
                    </m:r>
                  </m:oMath>
                </a14:m>
                <a:r>
                  <a:rPr lang="en-US" altLang="zh-CN" sz="1600" b="1" dirty="0">
                    <a:solidFill>
                      <a:schemeClr val="accent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)</a:t>
                </a:r>
              </a:p>
              <a:p>
                <a:pPr lvl="0">
                  <a:lnSpc>
                    <a:spcPct val="130000"/>
                  </a:lnSpc>
                </a:pPr>
                <a:endParaRPr lang="en-US" altLang="zh-CN" sz="1600" b="1" dirty="0">
                  <a:solidFill>
                    <a:schemeClr val="accent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103" name="矩形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181" y="3678177"/>
                <a:ext cx="2380011" cy="732508"/>
              </a:xfrm>
              <a:prstGeom prst="rect">
                <a:avLst/>
              </a:prstGeom>
              <a:blipFill>
                <a:blip r:embed="rId3"/>
                <a:stretch>
                  <a:fillRect l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/>
              <p:cNvSpPr txBox="1"/>
              <p:nvPr/>
            </p:nvSpPr>
            <p:spPr>
              <a:xfrm>
                <a:off x="4404947" y="4119256"/>
                <a:ext cx="2795154" cy="572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使用步驟一的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YaHei" charset="0"/>
                      </a:rPr>
                      <m:t>η</m:t>
                    </m:r>
                    <m:r>
                      <a:rPr lang="en-US" altLang="zh-CN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,</m:t>
                    </m:r>
                  </m:oMath>
                </a14:m>
                <a:r>
                  <a:rPr lang="en-US" altLang="zh-CN" sz="1200" dirty="0">
                    <a:solidFill>
                      <a:schemeClr val="bg1"/>
                    </a:solidFill>
                    <a:ea typeface="Microsoft YaHei" charset="0"/>
                    <a:cs typeface="Microsoft YaHei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max</m:t>
                    </m:r>
                    <m:r>
                      <a:rPr lang="en-US" altLang="zh-CN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⁡_</m:t>
                    </m:r>
                    <m:r>
                      <a:rPr lang="en-US" altLang="zh-CN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𝑑𝑒𝑝𝑡h</m:t>
                    </m:r>
                  </m:oMath>
                </a14:m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YaHei" charset="0"/>
                      </a:rPr>
                      <m:t>𝑛𝑟𝑜𝑢𝑛𝑑</m:t>
                    </m:r>
                  </m:oMath>
                </a14:m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)</a:t>
                </a:r>
                <a:endParaRPr lang="en-US" altLang="zh-TW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配適 </a:t>
                </a:r>
                <a:r>
                  <a:rPr lang="en-US" altLang="zh-TW" sz="1200" dirty="0" err="1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XGboost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模型</a:t>
                </a:r>
                <a:endPara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106" name="文本框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947" y="4119256"/>
                <a:ext cx="2795154" cy="572464"/>
              </a:xfrm>
              <a:prstGeom prst="rect">
                <a:avLst/>
              </a:prstGeom>
              <a:blipFill>
                <a:blip r:embed="rId4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矩形 106"/>
          <p:cNvSpPr/>
          <p:nvPr/>
        </p:nvSpPr>
        <p:spPr>
          <a:xfrm>
            <a:off x="5230558" y="3686969"/>
            <a:ext cx="1005403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配適模型</a:t>
            </a:r>
            <a:endParaRPr lang="en-US" altLang="zh-CN" sz="1600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7581610" y="4101672"/>
            <a:ext cx="244750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重複步驟一到步驟二</a:t>
            </a:r>
            <a:r>
              <a:rPr lang="en-US" altLang="zh-TW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100</a:t>
            </a: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次</a:t>
            </a:r>
            <a:endParaRPr lang="en-US" altLang="zh-TW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>
              <a:lnSpc>
                <a:spcPct val="13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計算平均的</a:t>
            </a:r>
            <a:r>
              <a:rPr lang="en-US" altLang="zh-TW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prediction accuracy</a:t>
            </a:r>
          </a:p>
          <a:p>
            <a:pPr algn="ctr">
              <a:lnSpc>
                <a:spcPct val="13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並畫出個別的</a:t>
            </a:r>
            <a:r>
              <a:rPr lang="en-US" altLang="zh-TW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ROC</a:t>
            </a: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curve</a:t>
            </a:r>
            <a:endParaRPr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8502010" y="3674657"/>
            <a:ext cx="595035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1600" b="1" dirty="0">
                <a:solidFill>
                  <a:schemeClr val="accent3"/>
                </a:solidFill>
                <a:latin typeface="Microsoft YaHei" charset="0"/>
                <a:ea typeface="Microsoft YaHei" charset="0"/>
                <a:cs typeface="Microsoft YaHei" charset="0"/>
              </a:rPr>
              <a:t>預測</a:t>
            </a:r>
            <a:endParaRPr lang="en-US" altLang="zh-CN" sz="1600" b="1" dirty="0">
              <a:solidFill>
                <a:schemeClr val="accent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350760" y="2610307"/>
            <a:ext cx="695062" cy="345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en-US" altLang="zh-TW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Step1</a:t>
            </a:r>
            <a:endParaRPr lang="en-US" altLang="zh-CN" sz="14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8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6913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en-US" altLang="zh-TW" dirty="0">
                <a:latin typeface="Microsoft YaHei" charset="0"/>
                <a:ea typeface="Microsoft YaHei" charset="0"/>
              </a:rPr>
              <a:t>Data Analysis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文本占位符 1"/>
          <p:cNvSpPr txBox="1">
            <a:spLocks/>
          </p:cNvSpPr>
          <p:nvPr/>
        </p:nvSpPr>
        <p:spPr>
          <a:xfrm>
            <a:off x="931411" y="922303"/>
            <a:ext cx="31401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(4) </a:t>
            </a:r>
            <a:r>
              <a:rPr kumimoji="1" lang="en-US" altLang="zh-TW" dirty="0" err="1"/>
              <a:t>XGboost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80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77573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en-US" altLang="zh-TW" dirty="0">
                <a:latin typeface="Microsoft YaHei" charset="0"/>
                <a:ea typeface="Microsoft YaHei" charset="0"/>
              </a:rPr>
              <a:t>Data Analysis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2" name="Freeform 381"/>
          <p:cNvSpPr>
            <a:spLocks noEditPoints="1"/>
          </p:cNvSpPr>
          <p:nvPr/>
        </p:nvSpPr>
        <p:spPr bwMode="auto">
          <a:xfrm>
            <a:off x="5841679" y="1929070"/>
            <a:ext cx="1144587" cy="1103709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445612" y="3074562"/>
            <a:ext cx="1881411" cy="59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TW" sz="2800" b="1" dirty="0" err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XGboost</a:t>
            </a:r>
            <a:endParaRPr lang="en-US" altLang="zh-CN" sz="28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7" name="Freeform 363"/>
          <p:cNvSpPr>
            <a:spLocks noEditPoints="1"/>
          </p:cNvSpPr>
          <p:nvPr/>
        </p:nvSpPr>
        <p:spPr bwMode="auto">
          <a:xfrm>
            <a:off x="7949513" y="4263225"/>
            <a:ext cx="467789" cy="466082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463"/>
          <p:cNvSpPr>
            <a:spLocks noEditPoints="1"/>
          </p:cNvSpPr>
          <p:nvPr/>
        </p:nvSpPr>
        <p:spPr bwMode="auto">
          <a:xfrm>
            <a:off x="9551621" y="1608836"/>
            <a:ext cx="672494" cy="381631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345"/>
          <p:cNvSpPr>
            <a:spLocks noEditPoints="1"/>
          </p:cNvSpPr>
          <p:nvPr/>
        </p:nvSpPr>
        <p:spPr bwMode="auto">
          <a:xfrm>
            <a:off x="4266789" y="1595925"/>
            <a:ext cx="402257" cy="569350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387"/>
          <p:cNvSpPr>
            <a:spLocks noEditPoints="1"/>
          </p:cNvSpPr>
          <p:nvPr/>
        </p:nvSpPr>
        <p:spPr bwMode="auto">
          <a:xfrm>
            <a:off x="2470480" y="4291615"/>
            <a:ext cx="451767" cy="598230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圆角右箭头 8"/>
          <p:cNvSpPr/>
          <p:nvPr/>
        </p:nvSpPr>
        <p:spPr>
          <a:xfrm rot="16200000">
            <a:off x="4622683" y="2819240"/>
            <a:ext cx="482600" cy="9378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075709" y="2203240"/>
            <a:ext cx="2257197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TW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1.</a:t>
            </a:r>
            <a:r>
              <a:rPr lang="zh-TW" alt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調整參數</a:t>
            </a:r>
            <a:endParaRPr lang="en-US" altLang="zh-CN" sz="28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723982" y="4910355"/>
            <a:ext cx="1944763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TW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2.</a:t>
            </a:r>
            <a:r>
              <a:rPr lang="zh-TW" altLang="en-US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重要變數</a:t>
            </a:r>
            <a:endParaRPr lang="en-US" altLang="zh-CN" sz="2800" b="1" dirty="0">
              <a:solidFill>
                <a:schemeClr val="accent2">
                  <a:lumMod val="40000"/>
                  <a:lumOff val="6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1" name="圆角右箭头 70"/>
          <p:cNvSpPr/>
          <p:nvPr/>
        </p:nvSpPr>
        <p:spPr>
          <a:xfrm rot="16200000" flipH="1">
            <a:off x="3713604" y="2596966"/>
            <a:ext cx="521898" cy="2716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2" name="圆角右箭头 71"/>
          <p:cNvSpPr/>
          <p:nvPr/>
        </p:nvSpPr>
        <p:spPr>
          <a:xfrm rot="5400000" flipH="1">
            <a:off x="8400873" y="1877369"/>
            <a:ext cx="587484" cy="2716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8915487" y="2068770"/>
            <a:ext cx="1944763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TW" sz="2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3.</a:t>
            </a:r>
            <a:r>
              <a:rPr lang="zh-TW" altLang="en-US" sz="2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混淆矩陣</a:t>
            </a:r>
            <a:endParaRPr lang="en-US" altLang="zh-CN" sz="2800" b="1" dirty="0">
              <a:solidFill>
                <a:schemeClr val="accent3">
                  <a:lumMod val="40000"/>
                  <a:lumOff val="6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6" name="圆角右箭头 75"/>
          <p:cNvSpPr/>
          <p:nvPr/>
        </p:nvSpPr>
        <p:spPr>
          <a:xfrm rot="5400000">
            <a:off x="7600716" y="3439919"/>
            <a:ext cx="482600" cy="9378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125681" y="4836758"/>
            <a:ext cx="2115451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TW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4.ROC</a:t>
            </a:r>
            <a:r>
              <a:rPr lang="zh-TW" altLang="en-US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曲線</a:t>
            </a:r>
            <a:endParaRPr lang="en-US" altLang="zh-CN" sz="2800" b="1" dirty="0">
              <a:solidFill>
                <a:schemeClr val="accent4">
                  <a:lumMod val="25000"/>
                  <a:lumOff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" name="文本占位符 1"/>
          <p:cNvSpPr txBox="1">
            <a:spLocks/>
          </p:cNvSpPr>
          <p:nvPr/>
        </p:nvSpPr>
        <p:spPr>
          <a:xfrm>
            <a:off x="931411" y="922303"/>
            <a:ext cx="31401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(4) </a:t>
            </a:r>
            <a:r>
              <a:rPr kumimoji="1" lang="en-US" altLang="zh-TW" dirty="0" err="1"/>
              <a:t>XGboost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902013"/>
              </p:ext>
            </p:extLst>
          </p:nvPr>
        </p:nvGraphicFramePr>
        <p:xfrm>
          <a:off x="7168585" y="1438016"/>
          <a:ext cx="4478772" cy="21466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92924">
                  <a:extLst>
                    <a:ext uri="{9D8B030D-6E8A-4147-A177-3AD203B41FA5}">
                      <a16:colId xmlns:a16="http://schemas.microsoft.com/office/drawing/2014/main" val="2868210681"/>
                    </a:ext>
                  </a:extLst>
                </a:gridCol>
                <a:gridCol w="1492924">
                  <a:extLst>
                    <a:ext uri="{9D8B030D-6E8A-4147-A177-3AD203B41FA5}">
                      <a16:colId xmlns:a16="http://schemas.microsoft.com/office/drawing/2014/main" val="1377571265"/>
                    </a:ext>
                  </a:extLst>
                </a:gridCol>
                <a:gridCol w="1492924">
                  <a:extLst>
                    <a:ext uri="{9D8B030D-6E8A-4147-A177-3AD203B41FA5}">
                      <a16:colId xmlns:a16="http://schemas.microsoft.com/office/drawing/2014/main" val="2135822312"/>
                    </a:ext>
                  </a:extLst>
                </a:gridCol>
              </a:tblGrid>
              <a:tr h="71554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True(0)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True(1)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633028"/>
                  </a:ext>
                </a:extLst>
              </a:tr>
              <a:tr h="71554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Predict(0)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4888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656238"/>
                  </a:ext>
                </a:extLst>
              </a:tr>
              <a:tr h="715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Predict(1)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498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4467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831667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758" y="3677073"/>
            <a:ext cx="5697387" cy="321476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29" y="3944636"/>
            <a:ext cx="4589273" cy="287696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09" y="1407897"/>
            <a:ext cx="4603702" cy="230885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034956" y="6662714"/>
            <a:ext cx="298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1-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2440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 17"/>
          <p:cNvGrpSpPr/>
          <p:nvPr/>
        </p:nvGrpSpPr>
        <p:grpSpPr>
          <a:xfrm>
            <a:off x="6564674" y="2221733"/>
            <a:ext cx="4188317" cy="1140077"/>
            <a:chOff x="5768587" y="2422525"/>
            <a:chExt cx="3365500" cy="1096737"/>
          </a:xfrm>
        </p:grpSpPr>
        <p:grpSp>
          <p:nvGrpSpPr>
            <p:cNvPr id="62" name="组 61"/>
            <p:cNvGrpSpPr/>
            <p:nvPr/>
          </p:nvGrpSpPr>
          <p:grpSpPr>
            <a:xfrm>
              <a:off x="5768587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63" name="组 6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65" name="组 6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70" name="矩形 6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1" name="矩形 7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66" name="组 6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68" name="矩形 6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9" name="矩形 6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67" name="矩形 6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64" name="矩形 6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03</a:t>
                </a:r>
                <a:endParaRPr lang="zh-CN" altLang="en-US" dirty="0"/>
              </a:p>
            </p:txBody>
          </p:sp>
        </p:grpSp>
        <p:sp>
          <p:nvSpPr>
            <p:cNvPr id="93" name="矩形 92"/>
            <p:cNvSpPr/>
            <p:nvPr/>
          </p:nvSpPr>
          <p:spPr>
            <a:xfrm>
              <a:off x="7127303" y="2802178"/>
              <a:ext cx="668639" cy="331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Step3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1931531" y="2221730"/>
            <a:ext cx="5716798" cy="1140077"/>
            <a:chOff x="1852890" y="2422522"/>
            <a:chExt cx="4850367" cy="1096737"/>
          </a:xfrm>
        </p:grpSpPr>
        <p:grpSp>
          <p:nvGrpSpPr>
            <p:cNvPr id="72" name="组 71"/>
            <p:cNvGrpSpPr/>
            <p:nvPr/>
          </p:nvGrpSpPr>
          <p:grpSpPr>
            <a:xfrm>
              <a:off x="3337757" y="2422522"/>
              <a:ext cx="3365500" cy="1096737"/>
              <a:chOff x="769918" y="2422525"/>
              <a:chExt cx="3365500" cy="1096737"/>
            </a:xfrm>
          </p:grpSpPr>
          <p:grpSp>
            <p:nvGrpSpPr>
              <p:cNvPr id="73" name="组 7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75" name="组 7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80" name="矩形 7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1" name="矩形 8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6" name="组 7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78" name="矩形 7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77" name="矩形 7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4" name="矩形 7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02</a:t>
                </a:r>
                <a:endParaRPr lang="zh-CN" altLang="en-US" dirty="0"/>
              </a:p>
            </p:txBody>
          </p:sp>
        </p:grpSp>
        <p:sp>
          <p:nvSpPr>
            <p:cNvPr id="95" name="矩形 94"/>
            <p:cNvSpPr/>
            <p:nvPr/>
          </p:nvSpPr>
          <p:spPr>
            <a:xfrm>
              <a:off x="4758794" y="2810637"/>
              <a:ext cx="668639" cy="331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Step2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852890" y="2822458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1516712" y="2230148"/>
            <a:ext cx="3201438" cy="1140077"/>
            <a:chOff x="1453841" y="2406186"/>
            <a:chExt cx="2818585" cy="1096737"/>
          </a:xfrm>
        </p:grpSpPr>
        <p:grpSp>
          <p:nvGrpSpPr>
            <p:cNvPr id="82" name="组 81"/>
            <p:cNvGrpSpPr/>
            <p:nvPr/>
          </p:nvGrpSpPr>
          <p:grpSpPr>
            <a:xfrm>
              <a:off x="1453841" y="2406186"/>
              <a:ext cx="2818585" cy="1096737"/>
              <a:chOff x="1316832" y="2422525"/>
              <a:chExt cx="2818585" cy="1096737"/>
            </a:xfrm>
          </p:grpSpPr>
          <p:grpSp>
            <p:nvGrpSpPr>
              <p:cNvPr id="83" name="组 82"/>
              <p:cNvGrpSpPr/>
              <p:nvPr/>
            </p:nvGrpSpPr>
            <p:grpSpPr>
              <a:xfrm>
                <a:off x="1316832" y="2422525"/>
                <a:ext cx="2818585" cy="1096737"/>
                <a:chOff x="221317" y="2714625"/>
                <a:chExt cx="3782006" cy="1471612"/>
              </a:xfrm>
            </p:grpSpPr>
            <p:grpSp>
              <p:nvGrpSpPr>
                <p:cNvPr id="85" name="组 8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90" name="矩形 8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91" name="矩形 9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86" name="组 85"/>
                <p:cNvGrpSpPr/>
                <p:nvPr/>
              </p:nvGrpSpPr>
              <p:grpSpPr>
                <a:xfrm>
                  <a:off x="221317" y="2714625"/>
                  <a:ext cx="3654524" cy="1471612"/>
                  <a:chOff x="221317" y="2714625"/>
                  <a:chExt cx="3654524" cy="1471612"/>
                </a:xfrm>
              </p:grpSpPr>
              <p:sp>
                <p:nvSpPr>
                  <p:cNvPr id="88" name="矩形 87"/>
                  <p:cNvSpPr/>
                  <p:nvPr/>
                </p:nvSpPr>
                <p:spPr>
                  <a:xfrm>
                    <a:off x="221317" y="2714625"/>
                    <a:ext cx="3134232" cy="147161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9" name="矩形 8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87" name="矩形 8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84" name="矩形 8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01</a:t>
                </a:r>
                <a:endParaRPr lang="zh-CN" altLang="en-US" dirty="0"/>
              </a:p>
            </p:txBody>
          </p:sp>
        </p:grpSp>
        <p:sp>
          <p:nvSpPr>
            <p:cNvPr id="96" name="矩形 95"/>
            <p:cNvSpPr/>
            <p:nvPr/>
          </p:nvSpPr>
          <p:spPr>
            <a:xfrm>
              <a:off x="2938311" y="2768347"/>
              <a:ext cx="177708" cy="331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/>
              <p:cNvSpPr txBox="1"/>
              <p:nvPr/>
            </p:nvSpPr>
            <p:spPr>
              <a:xfrm>
                <a:off x="1186963" y="4086592"/>
                <a:ext cx="3217984" cy="572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YaHei" charset="0"/>
                      </a:rPr>
                      <m:t>𝑛𝑡𝑟𝑒𝑒</m:t>
                    </m:r>
                  </m:oMath>
                </a14:m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: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找出讓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classification error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收斂的地方</a:t>
                </a:r>
                <a:endParaRPr lang="en-US" altLang="zh-TW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YaHei" charset="0"/>
                      </a:rPr>
                      <m:t>𝑚𝑦𝑡𝑟𝑦</m:t>
                    </m:r>
                  </m:oMath>
                </a14:m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: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找出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OOB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值最小的</a:t>
                </a:r>
                <a:endPara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963" y="4086592"/>
                <a:ext cx="3217984" cy="572464"/>
              </a:xfrm>
              <a:prstGeom prst="rect">
                <a:avLst/>
              </a:prstGeom>
              <a:blipFill>
                <a:blip r:embed="rId2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/>
              <p:cNvSpPr/>
              <p:nvPr/>
            </p:nvSpPr>
            <p:spPr>
              <a:xfrm>
                <a:off x="1625062" y="3678177"/>
                <a:ext cx="2310761" cy="7013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TW" altLang="en-US" sz="1600" b="1" dirty="0">
                    <a:solidFill>
                      <a:schemeClr val="accent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調整參數</a:t>
                </a:r>
                <a:r>
                  <a:rPr lang="en-US" altLang="zh-CN" sz="1600" b="1" dirty="0">
                    <a:solidFill>
                      <a:schemeClr val="accent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𝑛𝑡𝑟𝑒𝑒</m:t>
                    </m:r>
                    <m:r>
                      <a:rPr lang="en-US" altLang="zh-CN" sz="1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,</m:t>
                    </m:r>
                    <m:r>
                      <a:rPr lang="en-US" altLang="zh-CN" sz="1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𝑚𝑦𝑡𝑟𝑦</m:t>
                    </m:r>
                  </m:oMath>
                </a14:m>
                <a:r>
                  <a:rPr lang="en-US" altLang="zh-CN" sz="1600" b="1" dirty="0">
                    <a:solidFill>
                      <a:schemeClr val="accent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)</a:t>
                </a:r>
              </a:p>
              <a:p>
                <a:pPr lvl="0">
                  <a:lnSpc>
                    <a:spcPct val="130000"/>
                  </a:lnSpc>
                </a:pPr>
                <a:endParaRPr lang="en-US" altLang="zh-CN" sz="1600" b="1" dirty="0">
                  <a:solidFill>
                    <a:schemeClr val="accent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103" name="矩形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62" y="3678177"/>
                <a:ext cx="2310761" cy="701346"/>
              </a:xfrm>
              <a:prstGeom prst="rect">
                <a:avLst/>
              </a:prstGeom>
              <a:blipFill>
                <a:blip r:embed="rId3"/>
                <a:stretch>
                  <a:fillRect l="-1583" r="-10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/>
              <p:cNvSpPr txBox="1"/>
              <p:nvPr/>
            </p:nvSpPr>
            <p:spPr>
              <a:xfrm>
                <a:off x="4404947" y="4119256"/>
                <a:ext cx="2795154" cy="572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使用步驟一的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YaHei" charset="0"/>
                      </a:rPr>
                      <m:t>𝑛𝑡𝑟𝑒𝑒</m:t>
                    </m:r>
                    <m:r>
                      <a:rPr lang="en-US" altLang="zh-CN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YaHei" charset="0"/>
                      </a:rPr>
                      <m:t>,</m:t>
                    </m:r>
                    <m:r>
                      <a:rPr lang="en-US" altLang="zh-CN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YaHei" charset="0"/>
                      </a:rPr>
                      <m:t>𝑚𝑦𝑡𝑟𝑦</m:t>
                    </m:r>
                  </m:oMath>
                </a14:m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)</a:t>
                </a:r>
                <a:endParaRPr lang="en-US" altLang="zh-TW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配適</a:t>
                </a:r>
                <a:r>
                  <a:rPr lang="en-US" altLang="zh-TW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Random Forest </a:t>
                </a:r>
                <a:r>
                  <a:rPr lang="zh-TW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模型</a:t>
                </a:r>
                <a:endPara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106" name="文本框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947" y="4119256"/>
                <a:ext cx="2795154" cy="572464"/>
              </a:xfrm>
              <a:prstGeom prst="rect">
                <a:avLst/>
              </a:prstGeom>
              <a:blipFill>
                <a:blip r:embed="rId4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矩形 106"/>
          <p:cNvSpPr/>
          <p:nvPr/>
        </p:nvSpPr>
        <p:spPr>
          <a:xfrm>
            <a:off x="5230558" y="3686969"/>
            <a:ext cx="1005403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配適模型</a:t>
            </a:r>
            <a:endParaRPr lang="en-US" altLang="zh-CN" sz="1600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7581610" y="4101672"/>
            <a:ext cx="244750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計算 </a:t>
            </a:r>
            <a:r>
              <a:rPr lang="en-US" altLang="zh-TW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prediction accurate</a:t>
            </a:r>
          </a:p>
          <a:p>
            <a:pPr algn="ctr">
              <a:lnSpc>
                <a:spcPct val="13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並畫出個別的 </a:t>
            </a:r>
            <a:r>
              <a:rPr lang="en-US" altLang="zh-TW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ROC</a:t>
            </a: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curve</a:t>
            </a:r>
            <a:endParaRPr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8502010" y="3674657"/>
            <a:ext cx="595035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1600" b="1" dirty="0">
                <a:solidFill>
                  <a:schemeClr val="accent3"/>
                </a:solidFill>
                <a:latin typeface="Microsoft YaHei" charset="0"/>
                <a:ea typeface="Microsoft YaHei" charset="0"/>
                <a:cs typeface="Microsoft YaHei" charset="0"/>
              </a:rPr>
              <a:t>預測</a:t>
            </a:r>
            <a:endParaRPr lang="en-US" altLang="zh-CN" sz="1600" b="1" dirty="0">
              <a:solidFill>
                <a:schemeClr val="accent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350760" y="2610307"/>
            <a:ext cx="695062" cy="345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en-US" altLang="zh-TW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Step1</a:t>
            </a:r>
            <a:endParaRPr lang="en-US" altLang="zh-CN" sz="14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8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6913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en-US" altLang="zh-TW" dirty="0">
                <a:latin typeface="Microsoft YaHei" charset="0"/>
                <a:ea typeface="Microsoft YaHei" charset="0"/>
              </a:rPr>
              <a:t>Data Analysis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文本占位符 1"/>
          <p:cNvSpPr txBox="1">
            <a:spLocks/>
          </p:cNvSpPr>
          <p:nvPr/>
        </p:nvSpPr>
        <p:spPr>
          <a:xfrm>
            <a:off x="931411" y="922303"/>
            <a:ext cx="31401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(5) Random Forest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29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77573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en-US" altLang="zh-TW" dirty="0">
                <a:latin typeface="Microsoft YaHei" charset="0"/>
                <a:ea typeface="Microsoft YaHei" charset="0"/>
              </a:rPr>
              <a:t>Data Analysis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2" name="Freeform 381"/>
          <p:cNvSpPr>
            <a:spLocks noEditPoints="1"/>
          </p:cNvSpPr>
          <p:nvPr/>
        </p:nvSpPr>
        <p:spPr bwMode="auto">
          <a:xfrm>
            <a:off x="5841679" y="1929070"/>
            <a:ext cx="1144587" cy="1103709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445612" y="3074562"/>
            <a:ext cx="1881411" cy="59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TW" sz="28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RF</a:t>
            </a:r>
            <a:endParaRPr lang="en-US" altLang="zh-CN" sz="28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7" name="Freeform 363"/>
          <p:cNvSpPr>
            <a:spLocks noEditPoints="1"/>
          </p:cNvSpPr>
          <p:nvPr/>
        </p:nvSpPr>
        <p:spPr bwMode="auto">
          <a:xfrm>
            <a:off x="7949513" y="4263225"/>
            <a:ext cx="467789" cy="466082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463"/>
          <p:cNvSpPr>
            <a:spLocks noEditPoints="1"/>
          </p:cNvSpPr>
          <p:nvPr/>
        </p:nvSpPr>
        <p:spPr bwMode="auto">
          <a:xfrm>
            <a:off x="9551621" y="1608836"/>
            <a:ext cx="672494" cy="381631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345"/>
          <p:cNvSpPr>
            <a:spLocks noEditPoints="1"/>
          </p:cNvSpPr>
          <p:nvPr/>
        </p:nvSpPr>
        <p:spPr bwMode="auto">
          <a:xfrm>
            <a:off x="4266789" y="1595925"/>
            <a:ext cx="402257" cy="569350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387"/>
          <p:cNvSpPr>
            <a:spLocks noEditPoints="1"/>
          </p:cNvSpPr>
          <p:nvPr/>
        </p:nvSpPr>
        <p:spPr bwMode="auto">
          <a:xfrm>
            <a:off x="2470480" y="4291615"/>
            <a:ext cx="451767" cy="598230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圆角右箭头 8"/>
          <p:cNvSpPr/>
          <p:nvPr/>
        </p:nvSpPr>
        <p:spPr>
          <a:xfrm rot="16200000">
            <a:off x="4622683" y="2819240"/>
            <a:ext cx="482600" cy="9378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075709" y="2203240"/>
            <a:ext cx="2257197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TW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1.</a:t>
            </a:r>
            <a:r>
              <a:rPr lang="zh-TW" alt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調整參數</a:t>
            </a:r>
            <a:endParaRPr lang="en-US" altLang="zh-CN" sz="2800" b="1" dirty="0">
              <a:solidFill>
                <a:schemeClr val="accent1">
                  <a:lumMod val="40000"/>
                  <a:lumOff val="6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723982" y="4910355"/>
            <a:ext cx="1944763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TW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2.</a:t>
            </a:r>
            <a:r>
              <a:rPr lang="zh-TW" altLang="en-US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重要變數</a:t>
            </a:r>
            <a:endParaRPr lang="en-US" altLang="zh-CN" sz="2800" b="1" dirty="0">
              <a:solidFill>
                <a:schemeClr val="accent2">
                  <a:lumMod val="40000"/>
                  <a:lumOff val="6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1" name="圆角右箭头 70"/>
          <p:cNvSpPr/>
          <p:nvPr/>
        </p:nvSpPr>
        <p:spPr>
          <a:xfrm rot="16200000" flipH="1">
            <a:off x="3713604" y="2596966"/>
            <a:ext cx="521898" cy="2716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2" name="圆角右箭头 71"/>
          <p:cNvSpPr/>
          <p:nvPr/>
        </p:nvSpPr>
        <p:spPr>
          <a:xfrm rot="5400000" flipH="1">
            <a:off x="8400873" y="1877369"/>
            <a:ext cx="587484" cy="2716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8915487" y="2068770"/>
            <a:ext cx="1944763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TW" sz="2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3.</a:t>
            </a:r>
            <a:r>
              <a:rPr lang="zh-TW" altLang="en-US" sz="2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混淆矩陣</a:t>
            </a:r>
            <a:endParaRPr lang="en-US" altLang="zh-CN" sz="2800" b="1" dirty="0">
              <a:solidFill>
                <a:schemeClr val="accent3">
                  <a:lumMod val="40000"/>
                  <a:lumOff val="6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6" name="圆角右箭头 75"/>
          <p:cNvSpPr/>
          <p:nvPr/>
        </p:nvSpPr>
        <p:spPr>
          <a:xfrm rot="5400000">
            <a:off x="7600716" y="3439919"/>
            <a:ext cx="482600" cy="9378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125681" y="4836758"/>
            <a:ext cx="2115451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TW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4.ROC</a:t>
            </a:r>
            <a:r>
              <a:rPr lang="zh-TW" altLang="en-US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曲線</a:t>
            </a:r>
            <a:endParaRPr lang="en-US" altLang="zh-CN" sz="2800" b="1" dirty="0">
              <a:solidFill>
                <a:schemeClr val="accent4">
                  <a:lumMod val="25000"/>
                  <a:lumOff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6" name="文本占位符 1"/>
          <p:cNvSpPr txBox="1">
            <a:spLocks/>
          </p:cNvSpPr>
          <p:nvPr/>
        </p:nvSpPr>
        <p:spPr>
          <a:xfrm>
            <a:off x="931411" y="922303"/>
            <a:ext cx="31401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(5) Random Forest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75" y="1609776"/>
            <a:ext cx="4436533" cy="211301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43" y="1542193"/>
            <a:ext cx="4433228" cy="21987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44" y="3897106"/>
            <a:ext cx="4444516" cy="2913954"/>
          </a:xfrm>
          <a:prstGeom prst="rect">
            <a:avLst/>
          </a:prstGeom>
        </p:spPr>
      </p:pic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7894"/>
              </p:ext>
            </p:extLst>
          </p:nvPr>
        </p:nvGraphicFramePr>
        <p:xfrm>
          <a:off x="7035428" y="1380718"/>
          <a:ext cx="4411407" cy="216921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70469">
                  <a:extLst>
                    <a:ext uri="{9D8B030D-6E8A-4147-A177-3AD203B41FA5}">
                      <a16:colId xmlns:a16="http://schemas.microsoft.com/office/drawing/2014/main" val="2868210681"/>
                    </a:ext>
                  </a:extLst>
                </a:gridCol>
                <a:gridCol w="1470469">
                  <a:extLst>
                    <a:ext uri="{9D8B030D-6E8A-4147-A177-3AD203B41FA5}">
                      <a16:colId xmlns:a16="http://schemas.microsoft.com/office/drawing/2014/main" val="1377571265"/>
                    </a:ext>
                  </a:extLst>
                </a:gridCol>
                <a:gridCol w="1470469">
                  <a:extLst>
                    <a:ext uri="{9D8B030D-6E8A-4147-A177-3AD203B41FA5}">
                      <a16:colId xmlns:a16="http://schemas.microsoft.com/office/drawing/2014/main" val="2135822312"/>
                    </a:ext>
                  </a:extLst>
                </a:gridCol>
              </a:tblGrid>
              <a:tr h="72307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True(0)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True(1)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633028"/>
                  </a:ext>
                </a:extLst>
              </a:tr>
              <a:tr h="72307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Predict(0)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4912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656238"/>
                  </a:ext>
                </a:extLst>
              </a:tr>
              <a:tr h="7230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Predict(1)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4552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831667"/>
                  </a:ext>
                </a:extLst>
              </a:tr>
            </a:tbl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762" y="3745638"/>
            <a:ext cx="5003507" cy="3084443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9017864" y="6637076"/>
            <a:ext cx="2744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/>
              <a:t>1-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5816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853755" y="2137583"/>
            <a:ext cx="4484394" cy="1038313"/>
            <a:chOff x="3880105" y="1328691"/>
            <a:chExt cx="4484394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80105" y="1328691"/>
              <a:ext cx="448439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TW" sz="6000" b="1" dirty="0">
                  <a:solidFill>
                    <a:schemeClr val="bg1"/>
                  </a:solidFill>
                </a:rPr>
                <a:t>FIVE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919046" y="3524657"/>
            <a:ext cx="645355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Discussion</a:t>
            </a:r>
            <a:endParaRPr kumimoji="1" lang="zh-CN" altLang="en-US" sz="6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0677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TW" dirty="0"/>
              <a:t>FIVE</a:t>
            </a:r>
            <a:r>
              <a:rPr kumimoji="1" lang="zh-CN" altLang="en-US" dirty="0"/>
              <a:t> </a:t>
            </a:r>
            <a:r>
              <a:rPr kumimoji="1" lang="en-US" altLang="zh-TW" dirty="0"/>
              <a:t>Discussion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4235834541"/>
              </p:ext>
            </p:extLst>
          </p:nvPr>
        </p:nvGraphicFramePr>
        <p:xfrm>
          <a:off x="914400" y="1422400"/>
          <a:ext cx="5985164" cy="4664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矩形 28"/>
          <p:cNvSpPr/>
          <p:nvPr/>
        </p:nvSpPr>
        <p:spPr>
          <a:xfrm>
            <a:off x="7121481" y="2219049"/>
            <a:ext cx="692241" cy="381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TW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AUC</a:t>
            </a:r>
            <a:r>
              <a:rPr lang="zh-TW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83811" y="1485900"/>
            <a:ext cx="3154880" cy="66191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Random Forest</a:t>
            </a:r>
            <a:endParaRPr lang="en-US" altLang="zh-CN" sz="36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36196" y="2298430"/>
            <a:ext cx="3680816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0" b="1" dirty="0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rPr>
              <a:t>97.75</a:t>
            </a:r>
            <a:r>
              <a:rPr lang="en-US" altLang="zh-CN" sz="2400" b="1" dirty="0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</a:p>
        </p:txBody>
      </p:sp>
      <p:sp>
        <p:nvSpPr>
          <p:cNvPr id="7" name="矩形 6"/>
          <p:cNvSpPr/>
          <p:nvPr/>
        </p:nvSpPr>
        <p:spPr>
          <a:xfrm>
            <a:off x="7150790" y="3725465"/>
            <a:ext cx="2151472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TW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Predicted accuracy</a:t>
            </a:r>
            <a:r>
              <a:rPr lang="zh-TW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39128" y="3989484"/>
            <a:ext cx="3680816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0" b="1" dirty="0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rPr>
              <a:t>91.90</a:t>
            </a:r>
            <a:r>
              <a:rPr lang="en-US" altLang="zh-CN" sz="2400" b="1" dirty="0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</a:p>
        </p:txBody>
      </p:sp>
      <p:pic>
        <p:nvPicPr>
          <p:cNvPr id="3" name="圖片 2" descr="&lt;strong&gt;Crown&lt;/strong&gt; 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45" y="4849052"/>
            <a:ext cx="428856" cy="28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1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 animBg="1"/>
      <p:bldP spid="32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4056082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 </a:t>
            </a:r>
            <a:r>
              <a:rPr kumimoji="1" lang="en-US" altLang="zh-TW" dirty="0">
                <a:latin typeface="Microsoft YaHei" charset="0"/>
                <a:ea typeface="Microsoft YaHei" charset="0"/>
              </a:rPr>
              <a:t>Introduction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69918" y="936535"/>
            <a:ext cx="483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英雄聯盟 遊戲基本介紹：</a:t>
            </a:r>
            <a:endParaRPr lang="en-US" altLang="zh-CN" sz="24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4694" y="1466582"/>
            <a:ext cx="430225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玩家分成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隊，每隊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人，透過</a:t>
            </a:r>
            <a:endParaRPr lang="en-US" altLang="zh-TW" sz="2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破壞敵方主堡取得勝利。當中，角色的選擇、進攻的路線、順序以及策略都會影響整個過程。</a:t>
            </a:r>
            <a:endParaRPr lang="en-US" altLang="zh-TW" sz="2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TW" sz="2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028" name="Picture 4" descr="ãè±éè¯ç å°å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533" y="1342781"/>
            <a:ext cx="7765049" cy="545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橢圓 5"/>
          <p:cNvSpPr/>
          <p:nvPr/>
        </p:nvSpPr>
        <p:spPr>
          <a:xfrm>
            <a:off x="5218546" y="4969165"/>
            <a:ext cx="424873" cy="36945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176984" y="5352469"/>
            <a:ext cx="424873" cy="369455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6077530" y="5467922"/>
            <a:ext cx="424873" cy="369455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192983" y="6248394"/>
            <a:ext cx="424873" cy="369455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9799790" y="1560940"/>
            <a:ext cx="424873" cy="369455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9970662" y="2212101"/>
            <a:ext cx="424873" cy="369455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10825023" y="2355262"/>
            <a:ext cx="424873" cy="369455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6396178" y="5204692"/>
            <a:ext cx="424873" cy="36945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5370946" y="5761180"/>
            <a:ext cx="438728" cy="36945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5721930" y="6008253"/>
            <a:ext cx="424873" cy="36945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6631701" y="6225309"/>
            <a:ext cx="424873" cy="36945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7901701" y="6165275"/>
            <a:ext cx="424873" cy="36945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587337" y="6317675"/>
            <a:ext cx="424873" cy="36945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11079009" y="4946079"/>
            <a:ext cx="424873" cy="36945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10778830" y="3491351"/>
            <a:ext cx="424873" cy="36945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10875813" y="2701642"/>
            <a:ext cx="424873" cy="36945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10575633" y="2004300"/>
            <a:ext cx="424873" cy="36945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10330872" y="1713353"/>
            <a:ext cx="424873" cy="36945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384144" y="1588666"/>
            <a:ext cx="424873" cy="36945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8280397" y="1630230"/>
            <a:ext cx="424873" cy="36945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6797964" y="1487068"/>
            <a:ext cx="424873" cy="36945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5297057" y="2692415"/>
            <a:ext cx="424873" cy="36945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8811502" y="3389760"/>
            <a:ext cx="424873" cy="36945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9167102" y="2840200"/>
            <a:ext cx="424873" cy="36945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426045" y="4221039"/>
            <a:ext cx="424873" cy="36945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015029" y="4715184"/>
            <a:ext cx="424873" cy="36945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接點 32"/>
          <p:cNvCxnSpPr/>
          <p:nvPr/>
        </p:nvCxnSpPr>
        <p:spPr>
          <a:xfrm>
            <a:off x="5721930" y="1945390"/>
            <a:ext cx="5357079" cy="417832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五角星形 35"/>
          <p:cNvSpPr/>
          <p:nvPr/>
        </p:nvSpPr>
        <p:spPr>
          <a:xfrm>
            <a:off x="7017314" y="2733944"/>
            <a:ext cx="383328" cy="337153"/>
          </a:xfrm>
          <a:prstGeom prst="star5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五角星形 37"/>
          <p:cNvSpPr/>
          <p:nvPr/>
        </p:nvSpPr>
        <p:spPr>
          <a:xfrm>
            <a:off x="9280213" y="5044153"/>
            <a:ext cx="383328" cy="337153"/>
          </a:xfrm>
          <a:prstGeom prst="star5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5347857" y="4054779"/>
            <a:ext cx="424873" cy="36945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428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6" grpId="0" animBg="1"/>
      <p:bldP spid="38" grpId="0" animBg="1"/>
      <p:bldP spid="3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6913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TW" dirty="0"/>
              <a:t>FIVE</a:t>
            </a:r>
            <a:r>
              <a:rPr kumimoji="1" lang="zh-CN" altLang="en-US" dirty="0"/>
              <a:t> </a:t>
            </a:r>
            <a:r>
              <a:rPr kumimoji="1" lang="en-US" altLang="zh-TW" dirty="0"/>
              <a:t>Discussion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文本占位符 1"/>
          <p:cNvSpPr txBox="1">
            <a:spLocks/>
          </p:cNvSpPr>
          <p:nvPr/>
        </p:nvSpPr>
        <p:spPr>
          <a:xfrm>
            <a:off x="931114" y="923369"/>
            <a:ext cx="31401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GLM (</a:t>
            </a:r>
            <a:r>
              <a:rPr kumimoji="1" lang="en-US" altLang="zh-TW" dirty="0"/>
              <a:t>Lasso</a:t>
            </a:r>
            <a:r>
              <a:rPr kumimoji="1" lang="en-US" altLang="zh-CN" dirty="0"/>
              <a:t>)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062" y="1508358"/>
            <a:ext cx="8802465" cy="528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8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6913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TW" dirty="0"/>
              <a:t>FIVE</a:t>
            </a:r>
            <a:r>
              <a:rPr kumimoji="1" lang="zh-CN" altLang="en-US" dirty="0"/>
              <a:t> </a:t>
            </a:r>
            <a:r>
              <a:rPr kumimoji="1" lang="en-US" altLang="zh-TW" dirty="0"/>
              <a:t>Discussion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文本占位符 1"/>
          <p:cNvSpPr txBox="1">
            <a:spLocks/>
          </p:cNvSpPr>
          <p:nvPr/>
        </p:nvSpPr>
        <p:spPr>
          <a:xfrm>
            <a:off x="931114" y="923369"/>
            <a:ext cx="31401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GLM (</a:t>
            </a:r>
            <a:r>
              <a:rPr kumimoji="1" lang="en-US" altLang="zh-CN" dirty="0" err="1"/>
              <a:t>G</a:t>
            </a:r>
            <a:r>
              <a:rPr kumimoji="1" lang="en-US" altLang="zh-TW" dirty="0" err="1"/>
              <a:t>Lasso</a:t>
            </a:r>
            <a:r>
              <a:rPr kumimoji="1" lang="en-US" altLang="zh-CN" dirty="0"/>
              <a:t>)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09" y="1508358"/>
            <a:ext cx="8809183" cy="528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6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6913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TW" dirty="0"/>
              <a:t>FIVE</a:t>
            </a:r>
            <a:r>
              <a:rPr kumimoji="1" lang="zh-CN" altLang="en-US" dirty="0"/>
              <a:t> </a:t>
            </a:r>
            <a:r>
              <a:rPr kumimoji="1" lang="en-US" altLang="zh-TW" dirty="0"/>
              <a:t>Discussion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文本占位符 1"/>
          <p:cNvSpPr txBox="1">
            <a:spLocks/>
          </p:cNvSpPr>
          <p:nvPr/>
        </p:nvSpPr>
        <p:spPr>
          <a:xfrm>
            <a:off x="931114" y="923369"/>
            <a:ext cx="31401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XGboost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8" t="5004" r="4019" b="3398"/>
          <a:stretch/>
        </p:blipFill>
        <p:spPr>
          <a:xfrm>
            <a:off x="2501168" y="1749137"/>
            <a:ext cx="7042638" cy="473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3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6913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TW" dirty="0"/>
              <a:t>FIVE</a:t>
            </a:r>
            <a:r>
              <a:rPr kumimoji="1" lang="zh-CN" altLang="en-US" dirty="0"/>
              <a:t> </a:t>
            </a:r>
            <a:r>
              <a:rPr kumimoji="1" lang="en-US" altLang="zh-TW" dirty="0"/>
              <a:t>Discussion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文本占位符 1"/>
          <p:cNvSpPr txBox="1">
            <a:spLocks/>
          </p:cNvSpPr>
          <p:nvPr/>
        </p:nvSpPr>
        <p:spPr>
          <a:xfrm>
            <a:off x="931114" y="923369"/>
            <a:ext cx="3140108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RF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" t="5323" r="3620" b="3492"/>
          <a:stretch/>
        </p:blipFill>
        <p:spPr>
          <a:xfrm>
            <a:off x="2487160" y="1739274"/>
            <a:ext cx="7041600" cy="477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0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969136" cy="529569"/>
          </a:xfrm>
        </p:spPr>
        <p:txBody>
          <a:bodyPr/>
          <a:lstStyle/>
          <a:p>
            <a:r>
              <a:rPr kumimoji="1" lang="en-US" altLang="zh-TW" dirty="0"/>
              <a:t>REFERENCES</a:t>
            </a:r>
            <a:endParaRPr kumimoji="1" lang="zh-CN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769917" y="1695609"/>
            <a:ext cx="8567513" cy="1657577"/>
            <a:chOff x="769918" y="1695609"/>
            <a:chExt cx="8469746" cy="1657577"/>
          </a:xfrm>
        </p:grpSpPr>
        <p:sp>
          <p:nvSpPr>
            <p:cNvPr id="4" name="文本框 86"/>
            <p:cNvSpPr txBox="1"/>
            <p:nvPr/>
          </p:nvSpPr>
          <p:spPr>
            <a:xfrm>
              <a:off x="769918" y="1695609"/>
              <a:ext cx="6707478" cy="4124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l"/>
              </a:pPr>
              <a:r>
                <a:rPr lang="en-US" altLang="zh-TW" sz="1600" dirty="0">
                  <a:solidFill>
                    <a:schemeClr val="bg2"/>
                  </a:solidFill>
                </a:rPr>
                <a:t>League of Legends Match Outcome Prediction, Lucas Lin, 2016 </a:t>
              </a:r>
              <a:endParaRPr lang="en-US" altLang="zh-CN" sz="1600" dirty="0">
                <a:solidFill>
                  <a:schemeClr val="bg2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5" name="文本框 86"/>
            <p:cNvSpPr txBox="1"/>
            <p:nvPr/>
          </p:nvSpPr>
          <p:spPr>
            <a:xfrm>
              <a:off x="769918" y="2300590"/>
              <a:ext cx="8469746" cy="10525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l"/>
              </a:pPr>
              <a:r>
                <a:rPr lang="en-US" altLang="zh-TW" sz="1600" dirty="0">
                  <a:solidFill>
                    <a:schemeClr val="bg2"/>
                  </a:solidFill>
                </a:rPr>
                <a:t>League of Legends: The Meta as a Function of Time and Rank, Bryant Chen ,Ted Li and  Sean  Rafferty, 2016</a:t>
              </a:r>
              <a:endParaRPr lang="zh-TW" altLang="zh-TW" sz="1600" dirty="0">
                <a:solidFill>
                  <a:schemeClr val="bg2"/>
                </a:solidFill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l"/>
              </a:pPr>
              <a:endParaRPr lang="zh-TW" altLang="zh-TW" sz="16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35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3957557" y="1233849"/>
            <a:ext cx="4329586" cy="28116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3934643" y="1457644"/>
            <a:ext cx="4041471" cy="24622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200" b="1" dirty="0">
                <a:solidFill>
                  <a:schemeClr val="bg1"/>
                </a:solidFill>
              </a:rPr>
              <a:t>THANK</a:t>
            </a:r>
            <a:r>
              <a:rPr kumimoji="1" lang="zh-CN" altLang="en-US" sz="5200" b="1" dirty="0">
                <a:solidFill>
                  <a:schemeClr val="bg1"/>
                </a:solidFill>
              </a:rPr>
              <a:t> </a:t>
            </a:r>
            <a:r>
              <a:rPr kumimoji="1" lang="en-US" altLang="zh-CN" sz="5200" b="1" dirty="0">
                <a:solidFill>
                  <a:schemeClr val="bg1"/>
                </a:solidFill>
              </a:rPr>
              <a:t>YOU</a:t>
            </a:r>
          </a:p>
          <a:p>
            <a:pPr algn="ctr"/>
            <a:r>
              <a:rPr kumimoji="1" lang="en-US" altLang="zh-CN" sz="4800" b="1" dirty="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kumimoji="1" lang="en-US" altLang="zh-CN" sz="5400" b="1" dirty="0">
                <a:solidFill>
                  <a:schemeClr val="bg1"/>
                </a:solidFill>
              </a:rPr>
              <a:t>WATCHING</a:t>
            </a:r>
            <a:endParaRPr kumimoji="1" lang="zh-CN" altLang="en-US" sz="5400" b="1" dirty="0">
              <a:solidFill>
                <a:schemeClr val="bg1"/>
              </a:solidFill>
            </a:endParaRPr>
          </a:p>
        </p:txBody>
      </p:sp>
      <p:grpSp>
        <p:nvGrpSpPr>
          <p:cNvPr id="119" name="组 118"/>
          <p:cNvGrpSpPr/>
          <p:nvPr/>
        </p:nvGrpSpPr>
        <p:grpSpPr>
          <a:xfrm>
            <a:off x="8051386" y="47347"/>
            <a:ext cx="4529810" cy="394646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-211696" y="3352000"/>
            <a:ext cx="4346070" cy="3720839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9231689" y="4790636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069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4068782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 </a:t>
            </a:r>
            <a:r>
              <a:rPr kumimoji="1" lang="en-US" altLang="zh-TW" dirty="0">
                <a:latin typeface="Microsoft YaHei" charset="0"/>
                <a:ea typeface="Microsoft YaHei" charset="0"/>
              </a:rPr>
              <a:t>Introduction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任意形状 11"/>
          <p:cNvSpPr/>
          <p:nvPr/>
        </p:nvSpPr>
        <p:spPr>
          <a:xfrm flipH="1">
            <a:off x="3739045" y="1763875"/>
            <a:ext cx="7874920" cy="5094125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739045" y="1771193"/>
            <a:ext cx="7874920" cy="465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sz="2400" dirty="0">
                <a:solidFill>
                  <a:schemeClr val="accent5">
                    <a:lumMod val="90000"/>
                    <a:lumOff val="1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解釋變數（候選）：</a:t>
            </a:r>
            <a:endParaRPr lang="en-US" altLang="zh-TW" sz="2000" dirty="0">
              <a:solidFill>
                <a:schemeClr val="accent5">
                  <a:lumMod val="90000"/>
                  <a:lumOff val="1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30000"/>
              </a:lnSpc>
            </a:pPr>
            <a:r>
              <a:rPr lang="zh-TW" altLang="en-US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類別型：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首殺、首塔、第一個被破壞的水晶兵營、第一隻被擊殺的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Baron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、第一隻被擊殺的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Dragon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、第一隻被擊殺的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Rift Herald 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、兩隊選擇的禁用的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個英雄（總共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個），每個玩家選擇的英雄（資料裡共有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138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種英雄）</a:t>
            </a:r>
            <a:endParaRPr lang="en-US" altLang="zh-TW" sz="2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30000"/>
              </a:lnSpc>
            </a:pPr>
            <a:endParaRPr lang="en-US" altLang="zh-TW" sz="2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30000"/>
              </a:lnSpc>
            </a:pPr>
            <a:r>
              <a:rPr lang="zh-TW" altLang="en-US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連續型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：遊戲時間、各隊兵營破壞數、各隊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Baron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擊殺數、各隊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Dragon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擊殺數、各隊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Rift Herald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擊殺數、各隊破塔數</a:t>
            </a:r>
            <a:endParaRPr lang="en-US" altLang="zh-TW" sz="2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30000"/>
              </a:lnSpc>
            </a:pPr>
            <a:endParaRPr lang="en-US" altLang="zh-TW" sz="2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30000"/>
              </a:lnSpc>
            </a:pPr>
            <a:r>
              <a:rPr lang="zh-TW" altLang="en-US" sz="2400" dirty="0">
                <a:solidFill>
                  <a:schemeClr val="accent5">
                    <a:lumMod val="90000"/>
                    <a:lumOff val="1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應對變數：</a:t>
            </a:r>
            <a:endParaRPr lang="en-US" altLang="zh-TW" sz="2400" dirty="0">
              <a:solidFill>
                <a:schemeClr val="accent5">
                  <a:lumMod val="90000"/>
                  <a:lumOff val="1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3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Binary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Winner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：第一隊，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：第二隊）</a:t>
            </a:r>
            <a:endParaRPr lang="en-US" altLang="zh-TW" sz="2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27069" y="975271"/>
            <a:ext cx="2954655" cy="740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資料基本介紹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739045" y="1211000"/>
            <a:ext cx="845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(</a:t>
            </a:r>
            <a:r>
              <a:rPr lang="zh-TW" altLang="en-US" dirty="0">
                <a:solidFill>
                  <a:srgbClr val="00B0F0"/>
                </a:solidFill>
              </a:rPr>
              <a:t>資料來源：</a:t>
            </a:r>
            <a:r>
              <a:rPr lang="en-US" altLang="zh-TW" dirty="0">
                <a:solidFill>
                  <a:srgbClr val="00B0F0"/>
                </a:solidFill>
              </a:rPr>
              <a:t>https://www.kaggle.com/datasnaek/league-of-legends/data)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58160" y="1901097"/>
            <a:ext cx="3133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C000"/>
                </a:solidFill>
              </a:rPr>
              <a:t>世界大賽第</a:t>
            </a:r>
            <a:r>
              <a:rPr lang="en-US" altLang="zh-TW" sz="2400" dirty="0">
                <a:solidFill>
                  <a:srgbClr val="FFC000"/>
                </a:solidFill>
              </a:rPr>
              <a:t>7</a:t>
            </a:r>
            <a:r>
              <a:rPr lang="zh-TW" altLang="en-US" sz="2400" dirty="0">
                <a:solidFill>
                  <a:srgbClr val="FFC000"/>
                </a:solidFill>
              </a:rPr>
              <a:t>賽季</a:t>
            </a:r>
            <a:endParaRPr lang="en-US" altLang="zh-TW" sz="2400" dirty="0">
              <a:solidFill>
                <a:srgbClr val="FFC000"/>
              </a:solidFill>
            </a:endParaRPr>
          </a:p>
          <a:p>
            <a:r>
              <a:rPr lang="zh-TW" altLang="en-US" sz="2400" dirty="0">
                <a:solidFill>
                  <a:srgbClr val="FFC000"/>
                </a:solidFill>
              </a:rPr>
              <a:t>共取</a:t>
            </a:r>
            <a:r>
              <a:rPr lang="en-US" altLang="zh-TW" sz="2400" dirty="0">
                <a:solidFill>
                  <a:srgbClr val="FFC000"/>
                </a:solidFill>
              </a:rPr>
              <a:t>51490</a:t>
            </a:r>
            <a:r>
              <a:rPr lang="zh-TW" altLang="en-US" sz="2400" dirty="0">
                <a:solidFill>
                  <a:srgbClr val="FFC000"/>
                </a:solidFill>
              </a:rPr>
              <a:t>場比賽</a:t>
            </a:r>
            <a:endParaRPr lang="en-US" altLang="zh-TW" sz="2400" dirty="0">
              <a:solidFill>
                <a:srgbClr val="FFC000"/>
              </a:solidFill>
            </a:endParaRPr>
          </a:p>
          <a:p>
            <a:r>
              <a:rPr lang="zh-TW" altLang="en-US" sz="2400" dirty="0">
                <a:solidFill>
                  <a:srgbClr val="FFC000"/>
                </a:solidFill>
              </a:rPr>
              <a:t>比賽形式：積分對戰</a:t>
            </a:r>
          </a:p>
        </p:txBody>
      </p:sp>
    </p:spTree>
    <p:extLst>
      <p:ext uri="{BB962C8B-B14F-4D97-AF65-F5344CB8AC3E}">
        <p14:creationId xmlns:p14="http://schemas.microsoft.com/office/powerpoint/2010/main" val="57976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"/>
          <a:stretch/>
        </p:blipFill>
        <p:spPr>
          <a:xfrm>
            <a:off x="0" y="917512"/>
            <a:ext cx="12192000" cy="5940488"/>
          </a:xfrm>
          <a:prstGeom prst="rect">
            <a:avLst/>
          </a:prstGeom>
        </p:spPr>
      </p:pic>
      <p:sp>
        <p:nvSpPr>
          <p:cNvPr id="9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4068782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 </a:t>
            </a:r>
            <a:r>
              <a:rPr kumimoji="1" lang="en-US" altLang="zh-TW" dirty="0">
                <a:latin typeface="Microsoft YaHei" charset="0"/>
                <a:ea typeface="Microsoft YaHei" charset="0"/>
              </a:rPr>
              <a:t>Introduction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490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宋体" panose="02010600030101010101" pitchFamily="2" charset="-122"/>
                  <a:cs typeface="+mn-cs"/>
                </a:rPr>
                <a:t>PART</a:t>
              </a:r>
              <a:r>
                <a:rPr kumimoji="1" lang="zh-CN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1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宋体" panose="02010600030101010101" pitchFamily="2" charset="-122"/>
                  <a:cs typeface="+mn-cs"/>
                </a:rPr>
                <a:t>TWO</a:t>
              </a:r>
              <a:endParaRPr kumimoji="1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284604" y="3435176"/>
            <a:ext cx="8021705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Exploratory Data Analysis</a:t>
            </a:r>
            <a:endParaRPr kumimoji="1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4478386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321436" cy="529569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探索資料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769918" y="5251708"/>
            <a:ext cx="2692473" cy="3323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We have originally 38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variables;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69919" y="4854589"/>
            <a:ext cx="2159502" cy="381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Summary Statistics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151742"/>
            <a:ext cx="5667375" cy="305905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775" y="1141469"/>
            <a:ext cx="5667375" cy="30590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48296" y="1135133"/>
            <a:ext cx="3842854" cy="598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1719" y="2152650"/>
            <a:ext cx="3842854" cy="1028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00774" y="1114424"/>
            <a:ext cx="5667375" cy="1038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29421" y="3187829"/>
            <a:ext cx="2376004" cy="1028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00773" y="3171825"/>
            <a:ext cx="3276601" cy="1028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668000" y="2163890"/>
            <a:ext cx="828675" cy="1028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31720" y="1151743"/>
            <a:ext cx="438200" cy="430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1718" y="1151741"/>
            <a:ext cx="438200" cy="43015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548294" y="1136976"/>
            <a:ext cx="3842854" cy="59841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本框 86"/>
          <p:cNvSpPr txBox="1"/>
          <p:nvPr/>
        </p:nvSpPr>
        <p:spPr>
          <a:xfrm>
            <a:off x="3246418" y="5251708"/>
            <a:ext cx="5221307" cy="3323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 among them we have 27 categorical variables (marked by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red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3" name="文本框 86"/>
          <p:cNvSpPr txBox="1"/>
          <p:nvPr/>
        </p:nvSpPr>
        <p:spPr>
          <a:xfrm>
            <a:off x="859068" y="5541508"/>
            <a:ext cx="3548546" cy="3323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 of which one is binary (marked by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blue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文本框 86"/>
          <p:cNvSpPr txBox="1"/>
          <p:nvPr/>
        </p:nvSpPr>
        <p:spPr>
          <a:xfrm>
            <a:off x="3820915" y="5541507"/>
            <a:ext cx="3548546" cy="3323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and 6 are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tenary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 (marked by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purple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).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文本框 86"/>
          <p:cNvSpPr txBox="1"/>
          <p:nvPr/>
        </p:nvSpPr>
        <p:spPr>
          <a:xfrm>
            <a:off x="818345" y="5933113"/>
            <a:ext cx="4315789" cy="3323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The rest are continuous variables (marked by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green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).</a:t>
            </a:r>
          </a:p>
        </p:txBody>
      </p:sp>
      <p:sp>
        <p:nvSpPr>
          <p:cNvPr id="26" name="矩形 25"/>
          <p:cNvSpPr/>
          <p:nvPr/>
        </p:nvSpPr>
        <p:spPr>
          <a:xfrm>
            <a:off x="4171685" y="2158322"/>
            <a:ext cx="1809266" cy="10287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06887" y="3182420"/>
            <a:ext cx="2615147" cy="10287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86881" y="1128659"/>
            <a:ext cx="761411" cy="10287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200775" y="2153616"/>
            <a:ext cx="4467225" cy="10287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150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7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zh-TW" altLang="en-US" dirty="0">
                <a:latin typeface="Microsoft YaHei" charset="0"/>
                <a:ea typeface="Microsoft YaHei" charset="0"/>
              </a:rPr>
              <a:t>探索資料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872661" y="922272"/>
            <a:ext cx="5358646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Occurrences and Winning Rates of the Champions</a:t>
            </a:r>
          </a:p>
        </p:txBody>
      </p:sp>
      <p:sp>
        <p:nvSpPr>
          <p:cNvPr id="31" name="文本框 86"/>
          <p:cNvSpPr txBox="1"/>
          <p:nvPr/>
        </p:nvSpPr>
        <p:spPr>
          <a:xfrm>
            <a:off x="769917" y="1355241"/>
            <a:ext cx="5841615" cy="5724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The 10 highest number of the occurrences of the champions, combining both team 1 and team 2, is shown in the right figure.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4" y="1808252"/>
            <a:ext cx="5871794" cy="489412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71" y="2492977"/>
            <a:ext cx="2308262" cy="2643765"/>
          </a:xfrm>
          <a:prstGeom prst="rect">
            <a:avLst/>
          </a:prstGeom>
        </p:spPr>
      </p:pic>
      <p:sp>
        <p:nvSpPr>
          <p:cNvPr id="15" name="文本框 86"/>
          <p:cNvSpPr txBox="1"/>
          <p:nvPr/>
        </p:nvSpPr>
        <p:spPr>
          <a:xfrm>
            <a:off x="769918" y="1980240"/>
            <a:ext cx="5841615" cy="308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We also present the 10 highest winning rates of the champions.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542" y="2461223"/>
            <a:ext cx="6396376" cy="425589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599" y="2492977"/>
            <a:ext cx="2308262" cy="2643765"/>
          </a:xfrm>
          <a:prstGeom prst="rect">
            <a:avLst/>
          </a:prstGeom>
        </p:spPr>
      </p:pic>
      <p:sp>
        <p:nvSpPr>
          <p:cNvPr id="18" name="文本框 86"/>
          <p:cNvSpPr txBox="1"/>
          <p:nvPr/>
        </p:nvSpPr>
        <p:spPr>
          <a:xfrm>
            <a:off x="872661" y="5670259"/>
            <a:ext cx="5841615" cy="308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Occurrences or winning rates cannot purely determine a win alone!</a:t>
            </a:r>
          </a:p>
        </p:txBody>
      </p:sp>
      <p:sp>
        <p:nvSpPr>
          <p:cNvPr id="19" name="文本框 86"/>
          <p:cNvSpPr txBox="1"/>
          <p:nvPr/>
        </p:nvSpPr>
        <p:spPr>
          <a:xfrm>
            <a:off x="872661" y="6118402"/>
            <a:ext cx="5841615" cy="308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We need to take them into account together.</a:t>
            </a:r>
          </a:p>
        </p:txBody>
      </p:sp>
    </p:spTree>
    <p:extLst>
      <p:ext uri="{BB962C8B-B14F-4D97-AF65-F5344CB8AC3E}">
        <p14:creationId xmlns:p14="http://schemas.microsoft.com/office/powerpoint/2010/main" val="197674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17058 0.03403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29" y="169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139 L -0.11731 0.03681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72" y="175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7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5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EFEFE"/>
      </a:lt2>
      <a:accent1>
        <a:srgbClr val="F17700"/>
      </a:accent1>
      <a:accent2>
        <a:srgbClr val="DC2144"/>
      </a:accent2>
      <a:accent3>
        <a:srgbClr val="71CAE0"/>
      </a:accent3>
      <a:accent4>
        <a:srgbClr val="112D43"/>
      </a:accent4>
      <a:accent5>
        <a:srgbClr val="050F25"/>
      </a:accent5>
      <a:accent6>
        <a:srgbClr val="162D4E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2698</Words>
  <Application>Microsoft Office PowerPoint</Application>
  <PresentationFormat>寬螢幕</PresentationFormat>
  <Paragraphs>457</Paragraphs>
  <Slides>45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7" baseType="lpstr">
      <vt:lpstr>Microsoft YaHei</vt:lpstr>
      <vt:lpstr>Microsoft YaHei</vt:lpstr>
      <vt:lpstr>宋体</vt:lpstr>
      <vt:lpstr>新細明體</vt:lpstr>
      <vt:lpstr>Arial</vt:lpstr>
      <vt:lpstr>Calibri</vt:lpstr>
      <vt:lpstr>Cambria Math</vt:lpstr>
      <vt:lpstr>Century Gothic</vt:lpstr>
      <vt:lpstr>Segoe UI Light</vt:lpstr>
      <vt:lpstr>Times New Roman</vt:lpstr>
      <vt:lpstr>Wingdings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刘瑶</dc:creator>
  <cp:lastModifiedBy>張家豪</cp:lastModifiedBy>
  <cp:revision>235</cp:revision>
  <dcterms:created xsi:type="dcterms:W3CDTF">2015-09-05T08:54:39Z</dcterms:created>
  <dcterms:modified xsi:type="dcterms:W3CDTF">2018-09-24T13:52:07Z</dcterms:modified>
</cp:coreProperties>
</file>